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01" r:id="rId4"/>
    <p:sldId id="276" r:id="rId5"/>
    <p:sldId id="278" r:id="rId6"/>
    <p:sldId id="282" r:id="rId7"/>
    <p:sldId id="283" r:id="rId8"/>
    <p:sldId id="302" r:id="rId9"/>
    <p:sldId id="284" r:id="rId10"/>
    <p:sldId id="285" r:id="rId11"/>
    <p:sldId id="286" r:id="rId12"/>
    <p:sldId id="287" r:id="rId13"/>
    <p:sldId id="280" r:id="rId14"/>
    <p:sldId id="277" r:id="rId15"/>
    <p:sldId id="262" r:id="rId16"/>
    <p:sldId id="273" r:id="rId17"/>
    <p:sldId id="265" r:id="rId18"/>
    <p:sldId id="281" r:id="rId19"/>
    <p:sldId id="268" r:id="rId20"/>
    <p:sldId id="272" r:id="rId21"/>
    <p:sldId id="270" r:id="rId22"/>
    <p:sldId id="259" r:id="rId23"/>
    <p:sldId id="275" r:id="rId24"/>
    <p:sldId id="267" r:id="rId25"/>
    <p:sldId id="292" r:id="rId26"/>
    <p:sldId id="303" r:id="rId27"/>
    <p:sldId id="304" r:id="rId28"/>
    <p:sldId id="306" r:id="rId29"/>
    <p:sldId id="307" r:id="rId30"/>
    <p:sldId id="308" r:id="rId31"/>
    <p:sldId id="309" r:id="rId32"/>
    <p:sldId id="269" r:id="rId33"/>
    <p:sldId id="266" r:id="rId34"/>
    <p:sldId id="258" r:id="rId35"/>
    <p:sldId id="271" r:id="rId36"/>
    <p:sldId id="294" r:id="rId37"/>
    <p:sldId id="261" r:id="rId38"/>
    <p:sldId id="295" r:id="rId39"/>
    <p:sldId id="291" r:id="rId40"/>
    <p:sldId id="290" r:id="rId41"/>
    <p:sldId id="289" r:id="rId42"/>
    <p:sldId id="297" r:id="rId43"/>
    <p:sldId id="299" r:id="rId44"/>
    <p:sldId id="296" r:id="rId45"/>
    <p:sldId id="310" r:id="rId46"/>
    <p:sldId id="311" r:id="rId47"/>
    <p:sldId id="312" r:id="rId48"/>
    <p:sldId id="313" r:id="rId49"/>
    <p:sldId id="314" r:id="rId50"/>
    <p:sldId id="315" r:id="rId51"/>
    <p:sldId id="260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45" autoAdjust="0"/>
  </p:normalViewPr>
  <p:slideViewPr>
    <p:cSldViewPr snapToGrid="0">
      <p:cViewPr varScale="1">
        <p:scale>
          <a:sx n="66" d="100"/>
          <a:sy n="66" d="100"/>
        </p:scale>
        <p:origin x="53" y="82"/>
      </p:cViewPr>
      <p:guideLst/>
    </p:cSldViewPr>
  </p:slideViewPr>
  <p:outlineViewPr>
    <p:cViewPr>
      <p:scale>
        <a:sx n="33" d="100"/>
        <a:sy n="33" d="100"/>
      </p:scale>
      <p:origin x="0" y="-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5111B-E2F8-4A29-829C-F50E7D42B03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C07176-0B17-47A8-A294-9E6B0551C4D7}">
      <dgm:prSet phldrT="[文字]"/>
      <dgm:spPr/>
      <dgm:t>
        <a:bodyPr/>
        <a:lstStyle/>
        <a:p>
          <a:r>
            <a:rPr lang="zh-TW" altLang="en-US" dirty="0" smtClean="0"/>
            <a:t>憲法</a:t>
          </a:r>
          <a:endParaRPr lang="zh-TW" altLang="en-US" dirty="0"/>
        </a:p>
      </dgm:t>
    </dgm:pt>
    <dgm:pt modelId="{7AD50F4E-65CE-485E-B30F-8F9F4692D8FF}" type="parTrans" cxnId="{BA266A94-34BE-4351-B06A-715049ACF595}">
      <dgm:prSet/>
      <dgm:spPr/>
      <dgm:t>
        <a:bodyPr/>
        <a:lstStyle/>
        <a:p>
          <a:endParaRPr lang="zh-TW" altLang="en-US"/>
        </a:p>
      </dgm:t>
    </dgm:pt>
    <dgm:pt modelId="{625D07CC-D0F8-448D-BE34-5B77F1655919}" type="sibTrans" cxnId="{BA266A94-34BE-4351-B06A-715049ACF595}">
      <dgm:prSet/>
      <dgm:spPr/>
      <dgm:t>
        <a:bodyPr/>
        <a:lstStyle/>
        <a:p>
          <a:endParaRPr lang="zh-TW" altLang="en-US"/>
        </a:p>
      </dgm:t>
    </dgm:pt>
    <dgm:pt modelId="{E1BBC6B2-D12F-40C0-91EF-5A287740BAC6}">
      <dgm:prSet phldrT="[文字]"/>
      <dgm:spPr/>
      <dgm:t>
        <a:bodyPr/>
        <a:lstStyle/>
        <a:p>
          <a:r>
            <a:rPr lang="zh-TW" altLang="en-US" dirty="0" smtClean="0"/>
            <a:t>法律</a:t>
          </a:r>
          <a:r>
            <a:rPr lang="en-US" altLang="zh-TW" dirty="0" smtClean="0"/>
            <a:t>-</a:t>
          </a:r>
        </a:p>
        <a:p>
          <a:r>
            <a:rPr lang="zh-TW" altLang="en-US" dirty="0" smtClean="0">
              <a:solidFill>
                <a:srgbClr val="FF0000"/>
              </a:solidFill>
            </a:rPr>
            <a:t>剝奪權利及課予義務之最低界限</a:t>
          </a:r>
          <a:endParaRPr lang="zh-TW" altLang="en-US" dirty="0">
            <a:solidFill>
              <a:srgbClr val="FF0000"/>
            </a:solidFill>
          </a:endParaRPr>
        </a:p>
      </dgm:t>
    </dgm:pt>
    <dgm:pt modelId="{760C277A-D1EA-4272-AA22-F8345739A8E6}" type="parTrans" cxnId="{17CED07D-EB8F-41AF-8104-41FE2C16DD83}">
      <dgm:prSet/>
      <dgm:spPr/>
      <dgm:t>
        <a:bodyPr/>
        <a:lstStyle/>
        <a:p>
          <a:endParaRPr lang="zh-TW" altLang="en-US"/>
        </a:p>
      </dgm:t>
    </dgm:pt>
    <dgm:pt modelId="{C874380D-BF4A-4590-9D0C-772F0E7CE38F}" type="sibTrans" cxnId="{17CED07D-EB8F-41AF-8104-41FE2C16DD83}">
      <dgm:prSet/>
      <dgm:spPr/>
      <dgm:t>
        <a:bodyPr/>
        <a:lstStyle/>
        <a:p>
          <a:endParaRPr lang="zh-TW" altLang="en-US"/>
        </a:p>
      </dgm:t>
    </dgm:pt>
    <dgm:pt modelId="{5A32D423-4EF1-4B25-AD42-31A7396F20EB}">
      <dgm:prSet phldrT="[文字]"/>
      <dgm:spPr/>
      <dgm:t>
        <a:bodyPr/>
        <a:lstStyle/>
        <a:p>
          <a:r>
            <a:rPr lang="zh-TW" altLang="en-US" dirty="0" smtClean="0"/>
            <a:t>行政命令、辦法、規則</a:t>
          </a:r>
          <a:r>
            <a:rPr lang="en-US" altLang="zh-TW" dirty="0" smtClean="0"/>
            <a:t>……</a:t>
          </a:r>
          <a:endParaRPr lang="zh-TW" altLang="en-US" dirty="0"/>
        </a:p>
      </dgm:t>
    </dgm:pt>
    <dgm:pt modelId="{E6D79A19-2D27-41E1-B624-3D392661B81F}" type="parTrans" cxnId="{A5D3A39B-E0AC-40F5-8B4F-AE7D7AF4A335}">
      <dgm:prSet/>
      <dgm:spPr/>
      <dgm:t>
        <a:bodyPr/>
        <a:lstStyle/>
        <a:p>
          <a:endParaRPr lang="zh-TW" altLang="en-US"/>
        </a:p>
      </dgm:t>
    </dgm:pt>
    <dgm:pt modelId="{B0F359D3-A368-4ECB-8E24-90F24C40733A}" type="sibTrans" cxnId="{A5D3A39B-E0AC-40F5-8B4F-AE7D7AF4A335}">
      <dgm:prSet/>
      <dgm:spPr/>
      <dgm:t>
        <a:bodyPr/>
        <a:lstStyle/>
        <a:p>
          <a:endParaRPr lang="zh-TW" altLang="en-US"/>
        </a:p>
      </dgm:t>
    </dgm:pt>
    <dgm:pt modelId="{C8BB5074-EA79-4E42-A2D3-827F4003A8B2}" type="pres">
      <dgm:prSet presAssocID="{5665111B-E2F8-4A29-829C-F50E7D42B03B}" presName="Name0" presStyleCnt="0">
        <dgm:presLayoutVars>
          <dgm:dir/>
          <dgm:animLvl val="lvl"/>
          <dgm:resizeHandles val="exact"/>
        </dgm:presLayoutVars>
      </dgm:prSet>
      <dgm:spPr/>
    </dgm:pt>
    <dgm:pt modelId="{10945186-88A2-4EF1-820F-CCCAD860B26F}" type="pres">
      <dgm:prSet presAssocID="{53C07176-0B17-47A8-A294-9E6B0551C4D7}" presName="Name8" presStyleCnt="0"/>
      <dgm:spPr/>
    </dgm:pt>
    <dgm:pt modelId="{6D989F8C-5BBC-4204-8172-33FF18DD7A14}" type="pres">
      <dgm:prSet presAssocID="{53C07176-0B17-47A8-A294-9E6B0551C4D7}" presName="level" presStyleLbl="node1" presStyleIdx="0" presStyleCnt="3" custLinFactNeighborX="333" custLinFactNeighborY="136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1AB51-B82A-44DB-AE36-620BA238E30B}" type="pres">
      <dgm:prSet presAssocID="{53C07176-0B17-47A8-A294-9E6B0551C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6032C7-E1E3-41DF-A5B7-CBC38166C3E3}" type="pres">
      <dgm:prSet presAssocID="{E1BBC6B2-D12F-40C0-91EF-5A287740BAC6}" presName="Name8" presStyleCnt="0"/>
      <dgm:spPr/>
    </dgm:pt>
    <dgm:pt modelId="{EA2799BF-3BCF-40F4-A4A6-BB74880FA530}" type="pres">
      <dgm:prSet presAssocID="{E1BBC6B2-D12F-40C0-91EF-5A287740BAC6}" presName="level" presStyleLbl="node1" presStyleIdx="1" presStyleCnt="3" custScaleX="10783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6CCEEF-96DF-4127-B9ED-BA9C034024F0}" type="pres">
      <dgm:prSet presAssocID="{E1BBC6B2-D12F-40C0-91EF-5A287740BA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8E2D5-CC92-40EC-AF01-B719DABF4156}" type="pres">
      <dgm:prSet presAssocID="{5A32D423-4EF1-4B25-AD42-31A7396F20EB}" presName="Name8" presStyleCnt="0"/>
      <dgm:spPr/>
    </dgm:pt>
    <dgm:pt modelId="{A30F196A-A04F-4289-976F-15A2A447F9D0}" type="pres">
      <dgm:prSet presAssocID="{5A32D423-4EF1-4B25-AD42-31A7396F20E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C0425-AABB-471C-8F28-29897BBA58C2}" type="pres">
      <dgm:prSet presAssocID="{5A32D423-4EF1-4B25-AD42-31A7396F2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EFDE21-17F7-4E77-B9DB-9ADA5860C8F5}" type="presOf" srcId="{E1BBC6B2-D12F-40C0-91EF-5A287740BAC6}" destId="{EA2799BF-3BCF-40F4-A4A6-BB74880FA530}" srcOrd="0" destOrd="0" presId="urn:microsoft.com/office/officeart/2005/8/layout/pyramid1"/>
    <dgm:cxn modelId="{95783869-079D-448B-A0E1-27055A8B855B}" type="presOf" srcId="{5A32D423-4EF1-4B25-AD42-31A7396F20EB}" destId="{A30F196A-A04F-4289-976F-15A2A447F9D0}" srcOrd="0" destOrd="0" presId="urn:microsoft.com/office/officeart/2005/8/layout/pyramid1"/>
    <dgm:cxn modelId="{A9DDBBBC-55DF-49CB-8F20-234A67FC82E8}" type="presOf" srcId="{5A32D423-4EF1-4B25-AD42-31A7396F20EB}" destId="{906C0425-AABB-471C-8F28-29897BBA58C2}" srcOrd="1" destOrd="0" presId="urn:microsoft.com/office/officeart/2005/8/layout/pyramid1"/>
    <dgm:cxn modelId="{09B0A05E-2075-44EA-A0A3-94462804CD35}" type="presOf" srcId="{53C07176-0B17-47A8-A294-9E6B0551C4D7}" destId="{5271AB51-B82A-44DB-AE36-620BA238E30B}" srcOrd="1" destOrd="0" presId="urn:microsoft.com/office/officeart/2005/8/layout/pyramid1"/>
    <dgm:cxn modelId="{E7809C6F-F617-4291-BE7E-012434AD52D5}" type="presOf" srcId="{5665111B-E2F8-4A29-829C-F50E7D42B03B}" destId="{C8BB5074-EA79-4E42-A2D3-827F4003A8B2}" srcOrd="0" destOrd="0" presId="urn:microsoft.com/office/officeart/2005/8/layout/pyramid1"/>
    <dgm:cxn modelId="{2B146BCF-9629-44EB-8197-A99A6EFCCB4A}" type="presOf" srcId="{E1BBC6B2-D12F-40C0-91EF-5A287740BAC6}" destId="{736CCEEF-96DF-4127-B9ED-BA9C034024F0}" srcOrd="1" destOrd="0" presId="urn:microsoft.com/office/officeart/2005/8/layout/pyramid1"/>
    <dgm:cxn modelId="{75DC8302-1206-4455-8A35-358C07916F61}" type="presOf" srcId="{53C07176-0B17-47A8-A294-9E6B0551C4D7}" destId="{6D989F8C-5BBC-4204-8172-33FF18DD7A14}" srcOrd="0" destOrd="0" presId="urn:microsoft.com/office/officeart/2005/8/layout/pyramid1"/>
    <dgm:cxn modelId="{BA266A94-34BE-4351-B06A-715049ACF595}" srcId="{5665111B-E2F8-4A29-829C-F50E7D42B03B}" destId="{53C07176-0B17-47A8-A294-9E6B0551C4D7}" srcOrd="0" destOrd="0" parTransId="{7AD50F4E-65CE-485E-B30F-8F9F4692D8FF}" sibTransId="{625D07CC-D0F8-448D-BE34-5B77F1655919}"/>
    <dgm:cxn modelId="{17CED07D-EB8F-41AF-8104-41FE2C16DD83}" srcId="{5665111B-E2F8-4A29-829C-F50E7D42B03B}" destId="{E1BBC6B2-D12F-40C0-91EF-5A287740BAC6}" srcOrd="1" destOrd="0" parTransId="{760C277A-D1EA-4272-AA22-F8345739A8E6}" sibTransId="{C874380D-BF4A-4590-9D0C-772F0E7CE38F}"/>
    <dgm:cxn modelId="{A5D3A39B-E0AC-40F5-8B4F-AE7D7AF4A335}" srcId="{5665111B-E2F8-4A29-829C-F50E7D42B03B}" destId="{5A32D423-4EF1-4B25-AD42-31A7396F20EB}" srcOrd="2" destOrd="0" parTransId="{E6D79A19-2D27-41E1-B624-3D392661B81F}" sibTransId="{B0F359D3-A368-4ECB-8E24-90F24C40733A}"/>
    <dgm:cxn modelId="{1D468814-34C4-4ED4-BF86-B25742F32172}" type="presParOf" srcId="{C8BB5074-EA79-4E42-A2D3-827F4003A8B2}" destId="{10945186-88A2-4EF1-820F-CCCAD860B26F}" srcOrd="0" destOrd="0" presId="urn:microsoft.com/office/officeart/2005/8/layout/pyramid1"/>
    <dgm:cxn modelId="{EA14ABB9-D880-4B7B-A9A5-E11BBB39F24D}" type="presParOf" srcId="{10945186-88A2-4EF1-820F-CCCAD860B26F}" destId="{6D989F8C-5BBC-4204-8172-33FF18DD7A14}" srcOrd="0" destOrd="0" presId="urn:microsoft.com/office/officeart/2005/8/layout/pyramid1"/>
    <dgm:cxn modelId="{A3153892-DC27-4C5A-928F-48839249B694}" type="presParOf" srcId="{10945186-88A2-4EF1-820F-CCCAD860B26F}" destId="{5271AB51-B82A-44DB-AE36-620BA238E30B}" srcOrd="1" destOrd="0" presId="urn:microsoft.com/office/officeart/2005/8/layout/pyramid1"/>
    <dgm:cxn modelId="{61370F12-60CC-4460-8966-897E109A5EB5}" type="presParOf" srcId="{C8BB5074-EA79-4E42-A2D3-827F4003A8B2}" destId="{736032C7-E1E3-41DF-A5B7-CBC38166C3E3}" srcOrd="1" destOrd="0" presId="urn:microsoft.com/office/officeart/2005/8/layout/pyramid1"/>
    <dgm:cxn modelId="{5DDA1CA3-FEF3-4BCA-B5A9-36B232A71955}" type="presParOf" srcId="{736032C7-E1E3-41DF-A5B7-CBC38166C3E3}" destId="{EA2799BF-3BCF-40F4-A4A6-BB74880FA530}" srcOrd="0" destOrd="0" presId="urn:microsoft.com/office/officeart/2005/8/layout/pyramid1"/>
    <dgm:cxn modelId="{6BF689CF-FEFE-4DE4-90F4-06012CF33748}" type="presParOf" srcId="{736032C7-E1E3-41DF-A5B7-CBC38166C3E3}" destId="{736CCEEF-96DF-4127-B9ED-BA9C034024F0}" srcOrd="1" destOrd="0" presId="urn:microsoft.com/office/officeart/2005/8/layout/pyramid1"/>
    <dgm:cxn modelId="{B8154927-AFA5-4557-B33E-361BEF3418AF}" type="presParOf" srcId="{C8BB5074-EA79-4E42-A2D3-827F4003A8B2}" destId="{60E8E2D5-CC92-40EC-AF01-B719DABF4156}" srcOrd="2" destOrd="0" presId="urn:microsoft.com/office/officeart/2005/8/layout/pyramid1"/>
    <dgm:cxn modelId="{2C71D9AC-4B1A-475D-95A8-02BFC4C9CAE2}" type="presParOf" srcId="{60E8E2D5-CC92-40EC-AF01-B719DABF4156}" destId="{A30F196A-A04F-4289-976F-15A2A447F9D0}" srcOrd="0" destOrd="0" presId="urn:microsoft.com/office/officeart/2005/8/layout/pyramid1"/>
    <dgm:cxn modelId="{A71772C4-9E55-4C28-B972-2BE4DC0A7C83}" type="presParOf" srcId="{60E8E2D5-CC92-40EC-AF01-B719DABF4156}" destId="{906C0425-AABB-471C-8F28-29897BBA58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5111B-E2F8-4A29-829C-F50E7D42B03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C07176-0B17-47A8-A294-9E6B0551C4D7}">
      <dgm:prSet phldrT="[文字]"/>
      <dgm:spPr/>
      <dgm:t>
        <a:bodyPr/>
        <a:lstStyle/>
        <a:p>
          <a:r>
            <a:rPr lang="zh-TW" altLang="en-US" dirty="0" smtClean="0"/>
            <a:t>憲法</a:t>
          </a:r>
          <a:endParaRPr lang="zh-TW" altLang="en-US" dirty="0"/>
        </a:p>
      </dgm:t>
    </dgm:pt>
    <dgm:pt modelId="{7AD50F4E-65CE-485E-B30F-8F9F4692D8FF}" type="parTrans" cxnId="{BA266A94-34BE-4351-B06A-715049ACF595}">
      <dgm:prSet/>
      <dgm:spPr/>
      <dgm:t>
        <a:bodyPr/>
        <a:lstStyle/>
        <a:p>
          <a:endParaRPr lang="zh-TW" altLang="en-US"/>
        </a:p>
      </dgm:t>
    </dgm:pt>
    <dgm:pt modelId="{625D07CC-D0F8-448D-BE34-5B77F1655919}" type="sibTrans" cxnId="{BA266A94-34BE-4351-B06A-715049ACF595}">
      <dgm:prSet/>
      <dgm:spPr/>
      <dgm:t>
        <a:bodyPr/>
        <a:lstStyle/>
        <a:p>
          <a:endParaRPr lang="zh-TW" altLang="en-US"/>
        </a:p>
      </dgm:t>
    </dgm:pt>
    <dgm:pt modelId="{E1BBC6B2-D12F-40C0-91EF-5A287740BAC6}">
      <dgm:prSet phldrT="[文字]"/>
      <dgm:spPr/>
      <dgm:t>
        <a:bodyPr/>
        <a:lstStyle/>
        <a:p>
          <a:r>
            <a:rPr lang="zh-TW" altLang="en-US" dirty="0" smtClean="0"/>
            <a:t>法律</a:t>
          </a:r>
          <a:r>
            <a:rPr lang="en-US" altLang="zh-TW" dirty="0" smtClean="0"/>
            <a:t>-</a:t>
          </a:r>
        </a:p>
        <a:p>
          <a:r>
            <a:rPr lang="zh-TW" altLang="en-US" dirty="0" smtClean="0">
              <a:solidFill>
                <a:srgbClr val="FF0000"/>
              </a:solidFill>
            </a:rPr>
            <a:t>剝奪權利及課予義務之最低界限</a:t>
          </a:r>
          <a:endParaRPr lang="zh-TW" altLang="en-US" dirty="0">
            <a:solidFill>
              <a:srgbClr val="FF0000"/>
            </a:solidFill>
          </a:endParaRPr>
        </a:p>
      </dgm:t>
    </dgm:pt>
    <dgm:pt modelId="{760C277A-D1EA-4272-AA22-F8345739A8E6}" type="parTrans" cxnId="{17CED07D-EB8F-41AF-8104-41FE2C16DD83}">
      <dgm:prSet/>
      <dgm:spPr/>
      <dgm:t>
        <a:bodyPr/>
        <a:lstStyle/>
        <a:p>
          <a:endParaRPr lang="zh-TW" altLang="en-US"/>
        </a:p>
      </dgm:t>
    </dgm:pt>
    <dgm:pt modelId="{C874380D-BF4A-4590-9D0C-772F0E7CE38F}" type="sibTrans" cxnId="{17CED07D-EB8F-41AF-8104-41FE2C16DD83}">
      <dgm:prSet/>
      <dgm:spPr/>
      <dgm:t>
        <a:bodyPr/>
        <a:lstStyle/>
        <a:p>
          <a:endParaRPr lang="zh-TW" altLang="en-US"/>
        </a:p>
      </dgm:t>
    </dgm:pt>
    <dgm:pt modelId="{5A32D423-4EF1-4B25-AD42-31A7396F20EB}">
      <dgm:prSet phldrT="[文字]"/>
      <dgm:spPr/>
      <dgm:t>
        <a:bodyPr/>
        <a:lstStyle/>
        <a:p>
          <a:r>
            <a:rPr lang="zh-TW" altLang="en-US" dirty="0" smtClean="0"/>
            <a:t>行政命令、辦法、規則</a:t>
          </a:r>
          <a:r>
            <a:rPr lang="en-US" altLang="zh-TW" dirty="0" smtClean="0"/>
            <a:t>……</a:t>
          </a:r>
          <a:endParaRPr lang="zh-TW" altLang="en-US" dirty="0"/>
        </a:p>
      </dgm:t>
    </dgm:pt>
    <dgm:pt modelId="{E6D79A19-2D27-41E1-B624-3D392661B81F}" type="parTrans" cxnId="{A5D3A39B-E0AC-40F5-8B4F-AE7D7AF4A335}">
      <dgm:prSet/>
      <dgm:spPr/>
      <dgm:t>
        <a:bodyPr/>
        <a:lstStyle/>
        <a:p>
          <a:endParaRPr lang="zh-TW" altLang="en-US"/>
        </a:p>
      </dgm:t>
    </dgm:pt>
    <dgm:pt modelId="{B0F359D3-A368-4ECB-8E24-90F24C40733A}" type="sibTrans" cxnId="{A5D3A39B-E0AC-40F5-8B4F-AE7D7AF4A335}">
      <dgm:prSet/>
      <dgm:spPr/>
      <dgm:t>
        <a:bodyPr/>
        <a:lstStyle/>
        <a:p>
          <a:endParaRPr lang="zh-TW" altLang="en-US"/>
        </a:p>
      </dgm:t>
    </dgm:pt>
    <dgm:pt modelId="{C8BB5074-EA79-4E42-A2D3-827F4003A8B2}" type="pres">
      <dgm:prSet presAssocID="{5665111B-E2F8-4A29-829C-F50E7D42B03B}" presName="Name0" presStyleCnt="0">
        <dgm:presLayoutVars>
          <dgm:dir/>
          <dgm:animLvl val="lvl"/>
          <dgm:resizeHandles val="exact"/>
        </dgm:presLayoutVars>
      </dgm:prSet>
      <dgm:spPr/>
    </dgm:pt>
    <dgm:pt modelId="{10945186-88A2-4EF1-820F-CCCAD860B26F}" type="pres">
      <dgm:prSet presAssocID="{53C07176-0B17-47A8-A294-9E6B0551C4D7}" presName="Name8" presStyleCnt="0"/>
      <dgm:spPr/>
    </dgm:pt>
    <dgm:pt modelId="{6D989F8C-5BBC-4204-8172-33FF18DD7A14}" type="pres">
      <dgm:prSet presAssocID="{53C07176-0B17-47A8-A294-9E6B0551C4D7}" presName="level" presStyleLbl="node1" presStyleIdx="0" presStyleCnt="3" custLinFactNeighborX="-2129" custLinFactNeighborY="291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1AB51-B82A-44DB-AE36-620BA238E30B}" type="pres">
      <dgm:prSet presAssocID="{53C07176-0B17-47A8-A294-9E6B0551C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6032C7-E1E3-41DF-A5B7-CBC38166C3E3}" type="pres">
      <dgm:prSet presAssocID="{E1BBC6B2-D12F-40C0-91EF-5A287740BAC6}" presName="Name8" presStyleCnt="0"/>
      <dgm:spPr/>
    </dgm:pt>
    <dgm:pt modelId="{EA2799BF-3BCF-40F4-A4A6-BB74880FA530}" type="pres">
      <dgm:prSet presAssocID="{E1BBC6B2-D12F-40C0-91EF-5A287740BAC6}" presName="level" presStyleLbl="node1" presStyleIdx="1" presStyleCnt="3" custScaleX="10783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6CCEEF-96DF-4127-B9ED-BA9C034024F0}" type="pres">
      <dgm:prSet presAssocID="{E1BBC6B2-D12F-40C0-91EF-5A287740BA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8E2D5-CC92-40EC-AF01-B719DABF4156}" type="pres">
      <dgm:prSet presAssocID="{5A32D423-4EF1-4B25-AD42-31A7396F20EB}" presName="Name8" presStyleCnt="0"/>
      <dgm:spPr/>
    </dgm:pt>
    <dgm:pt modelId="{A30F196A-A04F-4289-976F-15A2A447F9D0}" type="pres">
      <dgm:prSet presAssocID="{5A32D423-4EF1-4B25-AD42-31A7396F20E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C0425-AABB-471C-8F28-29897BBA58C2}" type="pres">
      <dgm:prSet presAssocID="{5A32D423-4EF1-4B25-AD42-31A7396F2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C9CFC6-3514-4E3C-A684-E8E8409015AE}" type="presOf" srcId="{E1BBC6B2-D12F-40C0-91EF-5A287740BAC6}" destId="{736CCEEF-96DF-4127-B9ED-BA9C034024F0}" srcOrd="1" destOrd="0" presId="urn:microsoft.com/office/officeart/2005/8/layout/pyramid1"/>
    <dgm:cxn modelId="{2128F92E-00F0-400E-BCFB-FD88255D689F}" type="presOf" srcId="{5A32D423-4EF1-4B25-AD42-31A7396F20EB}" destId="{A30F196A-A04F-4289-976F-15A2A447F9D0}" srcOrd="0" destOrd="0" presId="urn:microsoft.com/office/officeart/2005/8/layout/pyramid1"/>
    <dgm:cxn modelId="{E3DCA46C-4BF4-4B5C-9DE7-F29CEF7E3CC6}" type="presOf" srcId="{53C07176-0B17-47A8-A294-9E6B0551C4D7}" destId="{6D989F8C-5BBC-4204-8172-33FF18DD7A14}" srcOrd="0" destOrd="0" presId="urn:microsoft.com/office/officeart/2005/8/layout/pyramid1"/>
    <dgm:cxn modelId="{17CED07D-EB8F-41AF-8104-41FE2C16DD83}" srcId="{5665111B-E2F8-4A29-829C-F50E7D42B03B}" destId="{E1BBC6B2-D12F-40C0-91EF-5A287740BAC6}" srcOrd="1" destOrd="0" parTransId="{760C277A-D1EA-4272-AA22-F8345739A8E6}" sibTransId="{C874380D-BF4A-4590-9D0C-772F0E7CE38F}"/>
    <dgm:cxn modelId="{BA266A94-34BE-4351-B06A-715049ACF595}" srcId="{5665111B-E2F8-4A29-829C-F50E7D42B03B}" destId="{53C07176-0B17-47A8-A294-9E6B0551C4D7}" srcOrd="0" destOrd="0" parTransId="{7AD50F4E-65CE-485E-B30F-8F9F4692D8FF}" sibTransId="{625D07CC-D0F8-448D-BE34-5B77F1655919}"/>
    <dgm:cxn modelId="{B08B02C1-5D22-4E8F-AD0B-C9A7E1F1B59E}" type="presOf" srcId="{5665111B-E2F8-4A29-829C-F50E7D42B03B}" destId="{C8BB5074-EA79-4E42-A2D3-827F4003A8B2}" srcOrd="0" destOrd="0" presId="urn:microsoft.com/office/officeart/2005/8/layout/pyramid1"/>
    <dgm:cxn modelId="{253AED32-8B64-4A27-BC8F-6F1933A0B16D}" type="presOf" srcId="{5A32D423-4EF1-4B25-AD42-31A7396F20EB}" destId="{906C0425-AABB-471C-8F28-29897BBA58C2}" srcOrd="1" destOrd="0" presId="urn:microsoft.com/office/officeart/2005/8/layout/pyramid1"/>
    <dgm:cxn modelId="{0CD86444-ED85-4FD8-9760-F15EB31F10EA}" type="presOf" srcId="{53C07176-0B17-47A8-A294-9E6B0551C4D7}" destId="{5271AB51-B82A-44DB-AE36-620BA238E30B}" srcOrd="1" destOrd="0" presId="urn:microsoft.com/office/officeart/2005/8/layout/pyramid1"/>
    <dgm:cxn modelId="{4EB7CAA1-9B3B-4F33-8BDA-E669CC87EA09}" type="presOf" srcId="{E1BBC6B2-D12F-40C0-91EF-5A287740BAC6}" destId="{EA2799BF-3BCF-40F4-A4A6-BB74880FA530}" srcOrd="0" destOrd="0" presId="urn:microsoft.com/office/officeart/2005/8/layout/pyramid1"/>
    <dgm:cxn modelId="{A5D3A39B-E0AC-40F5-8B4F-AE7D7AF4A335}" srcId="{5665111B-E2F8-4A29-829C-F50E7D42B03B}" destId="{5A32D423-4EF1-4B25-AD42-31A7396F20EB}" srcOrd="2" destOrd="0" parTransId="{E6D79A19-2D27-41E1-B624-3D392661B81F}" sibTransId="{B0F359D3-A368-4ECB-8E24-90F24C40733A}"/>
    <dgm:cxn modelId="{B1B13912-7775-4B0C-83F8-AF43027C1EC4}" type="presParOf" srcId="{C8BB5074-EA79-4E42-A2D3-827F4003A8B2}" destId="{10945186-88A2-4EF1-820F-CCCAD860B26F}" srcOrd="0" destOrd="0" presId="urn:microsoft.com/office/officeart/2005/8/layout/pyramid1"/>
    <dgm:cxn modelId="{2ABC23D1-7212-41FC-B14E-1A3E6BF03B82}" type="presParOf" srcId="{10945186-88A2-4EF1-820F-CCCAD860B26F}" destId="{6D989F8C-5BBC-4204-8172-33FF18DD7A14}" srcOrd="0" destOrd="0" presId="urn:microsoft.com/office/officeart/2005/8/layout/pyramid1"/>
    <dgm:cxn modelId="{F1B5A475-F69E-4349-9DC5-FF92137250EC}" type="presParOf" srcId="{10945186-88A2-4EF1-820F-CCCAD860B26F}" destId="{5271AB51-B82A-44DB-AE36-620BA238E30B}" srcOrd="1" destOrd="0" presId="urn:microsoft.com/office/officeart/2005/8/layout/pyramid1"/>
    <dgm:cxn modelId="{AEE6BE50-9F00-4780-94EC-61F104603879}" type="presParOf" srcId="{C8BB5074-EA79-4E42-A2D3-827F4003A8B2}" destId="{736032C7-E1E3-41DF-A5B7-CBC38166C3E3}" srcOrd="1" destOrd="0" presId="urn:microsoft.com/office/officeart/2005/8/layout/pyramid1"/>
    <dgm:cxn modelId="{C66FF613-AEA7-44F3-B943-1F81AFA23BFB}" type="presParOf" srcId="{736032C7-E1E3-41DF-A5B7-CBC38166C3E3}" destId="{EA2799BF-3BCF-40F4-A4A6-BB74880FA530}" srcOrd="0" destOrd="0" presId="urn:microsoft.com/office/officeart/2005/8/layout/pyramid1"/>
    <dgm:cxn modelId="{7F6124F3-8C06-4DA4-BCB3-D487B22B462B}" type="presParOf" srcId="{736032C7-E1E3-41DF-A5B7-CBC38166C3E3}" destId="{736CCEEF-96DF-4127-B9ED-BA9C034024F0}" srcOrd="1" destOrd="0" presId="urn:microsoft.com/office/officeart/2005/8/layout/pyramid1"/>
    <dgm:cxn modelId="{B903864E-BEF9-42A6-8AC6-EACDE0BACE09}" type="presParOf" srcId="{C8BB5074-EA79-4E42-A2D3-827F4003A8B2}" destId="{60E8E2D5-CC92-40EC-AF01-B719DABF4156}" srcOrd="2" destOrd="0" presId="urn:microsoft.com/office/officeart/2005/8/layout/pyramid1"/>
    <dgm:cxn modelId="{9798C75D-0528-47A9-A095-655C0418C3DC}" type="presParOf" srcId="{60E8E2D5-CC92-40EC-AF01-B719DABF4156}" destId="{A30F196A-A04F-4289-976F-15A2A447F9D0}" srcOrd="0" destOrd="0" presId="urn:microsoft.com/office/officeart/2005/8/layout/pyramid1"/>
    <dgm:cxn modelId="{CA3DC669-7446-4364-A4F3-9C198AB3C89F}" type="presParOf" srcId="{60E8E2D5-CC92-40EC-AF01-B719DABF4156}" destId="{906C0425-AABB-471C-8F28-29897BBA58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89F8C-5BBC-4204-8172-33FF18DD7A14}">
      <dsp:nvSpPr>
        <dsp:cNvPr id="0" name=""/>
        <dsp:cNvSpPr/>
      </dsp:nvSpPr>
      <dsp:spPr>
        <a:xfrm>
          <a:off x="2779952" y="27706"/>
          <a:ext cx="2770726" cy="2025320"/>
        </a:xfrm>
        <a:prstGeom prst="trapezoid">
          <a:avLst>
            <a:gd name="adj" fmla="val 68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憲法</a:t>
          </a:r>
          <a:endParaRPr lang="zh-TW" altLang="en-US" sz="3700" kern="1200" dirty="0"/>
        </a:p>
      </dsp:txBody>
      <dsp:txXfrm>
        <a:off x="2779952" y="27706"/>
        <a:ext cx="2770726" cy="2025320"/>
      </dsp:txXfrm>
    </dsp:sp>
    <dsp:sp modelId="{EA2799BF-3BCF-40F4-A4A6-BB74880FA530}">
      <dsp:nvSpPr>
        <dsp:cNvPr id="0" name=""/>
        <dsp:cNvSpPr/>
      </dsp:nvSpPr>
      <dsp:spPr>
        <a:xfrm>
          <a:off x="1168387" y="2025320"/>
          <a:ext cx="5975403" cy="2025320"/>
        </a:xfrm>
        <a:prstGeom prst="trapezoid">
          <a:avLst>
            <a:gd name="adj" fmla="val 68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法律</a:t>
          </a:r>
          <a:r>
            <a:rPr lang="en-US" altLang="zh-TW" sz="3700" kern="1200" dirty="0" smtClean="0"/>
            <a:t>-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solidFill>
                <a:srgbClr val="FF0000"/>
              </a:solidFill>
            </a:rPr>
            <a:t>剝奪權利及課予義務之最低界限</a:t>
          </a:r>
          <a:endParaRPr lang="zh-TW" altLang="en-US" sz="3700" kern="1200" dirty="0">
            <a:solidFill>
              <a:srgbClr val="FF0000"/>
            </a:solidFill>
          </a:endParaRPr>
        </a:p>
      </dsp:txBody>
      <dsp:txXfrm>
        <a:off x="2214082" y="2025320"/>
        <a:ext cx="3884012" cy="2025320"/>
      </dsp:txXfrm>
    </dsp:sp>
    <dsp:sp modelId="{A30F196A-A04F-4289-976F-15A2A447F9D0}">
      <dsp:nvSpPr>
        <dsp:cNvPr id="0" name=""/>
        <dsp:cNvSpPr/>
      </dsp:nvSpPr>
      <dsp:spPr>
        <a:xfrm>
          <a:off x="0" y="4050640"/>
          <a:ext cx="8312177" cy="2025320"/>
        </a:xfrm>
        <a:prstGeom prst="trapezoid">
          <a:avLst>
            <a:gd name="adj" fmla="val 68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行政命令、辦法、規則</a:t>
          </a:r>
          <a:r>
            <a:rPr lang="en-US" altLang="zh-TW" sz="3700" kern="1200" dirty="0" smtClean="0"/>
            <a:t>……</a:t>
          </a:r>
          <a:endParaRPr lang="zh-TW" altLang="en-US" sz="3700" kern="1200" dirty="0"/>
        </a:p>
      </dsp:txBody>
      <dsp:txXfrm>
        <a:off x="1454631" y="4050640"/>
        <a:ext cx="5402915" cy="2025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89F8C-5BBC-4204-8172-33FF18DD7A14}">
      <dsp:nvSpPr>
        <dsp:cNvPr id="0" name=""/>
        <dsp:cNvSpPr/>
      </dsp:nvSpPr>
      <dsp:spPr>
        <a:xfrm>
          <a:off x="2711737" y="58997"/>
          <a:ext cx="2770726" cy="2025320"/>
        </a:xfrm>
        <a:prstGeom prst="trapezoid">
          <a:avLst>
            <a:gd name="adj" fmla="val 68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憲法</a:t>
          </a:r>
          <a:endParaRPr lang="zh-TW" altLang="en-US" sz="3700" kern="1200" dirty="0"/>
        </a:p>
      </dsp:txBody>
      <dsp:txXfrm>
        <a:off x="2711737" y="58997"/>
        <a:ext cx="2770726" cy="2025320"/>
      </dsp:txXfrm>
    </dsp:sp>
    <dsp:sp modelId="{EA2799BF-3BCF-40F4-A4A6-BB74880FA530}">
      <dsp:nvSpPr>
        <dsp:cNvPr id="0" name=""/>
        <dsp:cNvSpPr/>
      </dsp:nvSpPr>
      <dsp:spPr>
        <a:xfrm>
          <a:off x="1168387" y="2025320"/>
          <a:ext cx="5975403" cy="2025320"/>
        </a:xfrm>
        <a:prstGeom prst="trapezoid">
          <a:avLst>
            <a:gd name="adj" fmla="val 68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法律</a:t>
          </a:r>
          <a:r>
            <a:rPr lang="en-US" altLang="zh-TW" sz="3700" kern="1200" dirty="0" smtClean="0"/>
            <a:t>-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solidFill>
                <a:srgbClr val="FF0000"/>
              </a:solidFill>
            </a:rPr>
            <a:t>剝奪權利及課予義務之最低界限</a:t>
          </a:r>
          <a:endParaRPr lang="zh-TW" altLang="en-US" sz="3700" kern="1200" dirty="0">
            <a:solidFill>
              <a:srgbClr val="FF0000"/>
            </a:solidFill>
          </a:endParaRPr>
        </a:p>
      </dsp:txBody>
      <dsp:txXfrm>
        <a:off x="2214082" y="2025320"/>
        <a:ext cx="3884012" cy="2025320"/>
      </dsp:txXfrm>
    </dsp:sp>
    <dsp:sp modelId="{A30F196A-A04F-4289-976F-15A2A447F9D0}">
      <dsp:nvSpPr>
        <dsp:cNvPr id="0" name=""/>
        <dsp:cNvSpPr/>
      </dsp:nvSpPr>
      <dsp:spPr>
        <a:xfrm>
          <a:off x="0" y="4050640"/>
          <a:ext cx="8312177" cy="2025320"/>
        </a:xfrm>
        <a:prstGeom prst="trapezoid">
          <a:avLst>
            <a:gd name="adj" fmla="val 684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行政命令、辦法、規則</a:t>
          </a:r>
          <a:r>
            <a:rPr lang="en-US" altLang="zh-TW" sz="3700" kern="1200" dirty="0" smtClean="0"/>
            <a:t>……</a:t>
          </a:r>
          <a:endParaRPr lang="zh-TW" altLang="en-US" sz="3700" kern="1200" dirty="0"/>
        </a:p>
      </dsp:txBody>
      <dsp:txXfrm>
        <a:off x="1454631" y="4050640"/>
        <a:ext cx="5402915" cy="202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1A87-82BD-488D-89D9-593CA3B8C7F8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0843-9051-4413-82BA-F9D87DF0B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65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0843-9051-4413-82BA-F9D87DF0BB3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45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0843-9051-4413-82BA-F9D87DF0BB3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12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0843-9051-4413-82BA-F9D87DF0BB35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17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145C-8F56-40B5-9A6E-2E5316533095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43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90B9-2D1B-4ECD-AF55-4E97DD0A20EB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89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D9CF-0519-443B-97DC-F86193D6D610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02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51F0-9041-48F2-A55B-FFDB2892F18D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99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4C5-437F-4B70-A98A-C10CC0030A8E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5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1B28-F0E2-44CA-B9DD-053B17E7DF21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4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BF77-B321-4E61-A523-B3B6F89E80B5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06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7F2-12C4-4C0C-A22B-A19E9AF4CEDD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2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CAD-C745-4033-B351-06315F181880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134C-9959-493A-A183-FCF7E1F6CB1B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23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16A-327E-469E-84F8-C2BB098938FB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24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6B71-1CC7-4B0E-BAA3-A604887D5FBF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莊巧玲律師  諮詢專線</a:t>
            </a:r>
            <a:r>
              <a:rPr lang="en-US" altLang="zh-TW" smtClean="0"/>
              <a:t>02-23881000</a:t>
            </a:r>
            <a:r>
              <a:rPr lang="zh-TW" altLang="en-US" smtClean="0"/>
              <a:t>轉</a:t>
            </a:r>
            <a:r>
              <a:rPr lang="en-US" altLang="zh-TW" smtClean="0"/>
              <a:t>201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7B29-B0CA-4092-9931-02C9D06A8E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74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7419" y="550607"/>
            <a:ext cx="11031793" cy="1514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校園人權法治 實務與對話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392129"/>
            <a:ext cx="9144000" cy="18755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altLang="zh-TW" sz="36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353232" y="5761703"/>
            <a:ext cx="4114800" cy="97943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37241" y="4439751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莊 巧 玲 律 師</a:t>
            </a:r>
            <a:endParaRPr lang="zh-TW" altLang="en-US" sz="5400" b="1" cap="none" spc="0" dirty="0">
              <a:ln w="13462">
                <a:solidFill>
                  <a:schemeClr val="accent4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9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03" y="1343845"/>
            <a:ext cx="93111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0" y="1025744"/>
            <a:ext cx="9753600" cy="52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10" y="487680"/>
            <a:ext cx="9478296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5274"/>
              </p:ext>
            </p:extLst>
          </p:nvPr>
        </p:nvGraphicFramePr>
        <p:xfrm>
          <a:off x="1640438" y="280389"/>
          <a:ext cx="8312178" cy="6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03123" y="895116"/>
            <a:ext cx="34978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受教權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健康權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自由權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人格權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財產權</a:t>
            </a:r>
            <a:endParaRPr lang="en-US" altLang="zh-TW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608141" y="984884"/>
            <a:ext cx="2708788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教育自由權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專業自主權</a:t>
            </a:r>
            <a:endParaRPr lang="en-US" altLang="zh-TW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健康權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自由權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人格權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財產權</a:t>
            </a:r>
            <a:endParaRPr lang="en-US" altLang="zh-TW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5806" y="89767"/>
            <a:ext cx="30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學生的權利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465574" y="89767"/>
            <a:ext cx="3087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教師的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權利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639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844105"/>
              </p:ext>
            </p:extLst>
          </p:nvPr>
        </p:nvGraphicFramePr>
        <p:xfrm>
          <a:off x="2117749" y="159402"/>
          <a:ext cx="8312178" cy="6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454740" y="1091382"/>
            <a:ext cx="2770241" cy="275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</a:rPr>
              <a:t>Q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endParaRPr lang="en-US" altLang="zh-TW" sz="36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chemeClr val="bg1"/>
                </a:solidFill>
              </a:rPr>
              <a:t>輔導</a:t>
            </a:r>
            <a:r>
              <a:rPr lang="zh-TW" altLang="en-US" sz="3600" b="1" dirty="0">
                <a:solidFill>
                  <a:schemeClr val="bg1"/>
                </a:solidFill>
              </a:rPr>
              <a:t>管教辦法在何位階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?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3909" y="2572616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管教、處罰與體罰有何不同？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46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508982" y="322690"/>
            <a:ext cx="7596309" cy="5855854"/>
            <a:chOff x="4132" y="1882"/>
            <a:chExt cx="4156" cy="3796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4132" y="1882"/>
              <a:ext cx="4156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40" y="1890"/>
              <a:ext cx="4140" cy="378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551" y="3207"/>
              <a:ext cx="2880" cy="2369"/>
            </a:xfrm>
            <a:prstGeom prst="ellipse">
              <a:avLst/>
            </a:prstGeom>
            <a:gradFill flip="none" rotWithShape="1">
              <a:gsLst>
                <a:gs pos="3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60" y="3712"/>
              <a:ext cx="1980" cy="188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666" y="3287"/>
              <a:ext cx="1088" cy="5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200" dirty="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kumimoji="1" lang="zh-TW" altLang="en-US" sz="4000" dirty="0">
                  <a:solidFill>
                    <a:srgbClr val="A051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處罰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782" y="2182"/>
              <a:ext cx="201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kumimoji="1" lang="zh-TW" altLang="en-US" sz="4000" dirty="0" smtClean="0">
                  <a:solidFill>
                    <a:srgbClr val="A051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管教</a:t>
              </a:r>
              <a:endParaRPr kumimoji="1" lang="zh-TW" altLang="en-US" sz="4000" dirty="0" smtClean="0">
                <a:solidFill>
                  <a:srgbClr val="A0512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392" y="4590"/>
              <a:ext cx="1088" cy="5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4000" dirty="0">
                  <a:solidFill>
                    <a:srgbClr val="A051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體罰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0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管教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7188"/>
            <a:ext cx="10799618" cy="501916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60000"/>
              </a:lnSpc>
            </a:pPr>
            <a:r>
              <a:rPr lang="zh-TW" altLang="en-US" dirty="0" smtClean="0"/>
              <a:t>管教在教師法有明確的定位，</a:t>
            </a:r>
            <a:r>
              <a:rPr lang="zh-TW" altLang="en-US" dirty="0" smtClean="0">
                <a:solidFill>
                  <a:prstClr val="black"/>
                </a:solidFill>
              </a:rPr>
              <a:t>第</a:t>
            </a:r>
            <a:r>
              <a:rPr lang="en-US" altLang="zh-TW" dirty="0">
                <a:solidFill>
                  <a:prstClr val="black"/>
                </a:solidFill>
              </a:rPr>
              <a:t>17</a:t>
            </a:r>
            <a:r>
              <a:rPr lang="zh-TW" altLang="en-US" dirty="0">
                <a:solidFill>
                  <a:prstClr val="black"/>
                </a:solidFill>
              </a:rPr>
              <a:t>條第</a:t>
            </a:r>
            <a:r>
              <a:rPr lang="en-US" altLang="zh-TW" dirty="0">
                <a:solidFill>
                  <a:prstClr val="black"/>
                </a:solidFill>
              </a:rPr>
              <a:t>1</a:t>
            </a:r>
            <a:r>
              <a:rPr lang="zh-TW" altLang="en-US" dirty="0">
                <a:solidFill>
                  <a:prstClr val="black"/>
                </a:solidFill>
              </a:rPr>
              <a:t>項第</a:t>
            </a:r>
            <a:r>
              <a:rPr lang="en-US" altLang="zh-TW" dirty="0">
                <a:solidFill>
                  <a:prstClr val="black"/>
                </a:solidFill>
              </a:rPr>
              <a:t>4</a:t>
            </a:r>
            <a:r>
              <a:rPr lang="zh-TW" altLang="en-US" dirty="0" smtClean="0">
                <a:solidFill>
                  <a:prstClr val="black"/>
                </a:solidFill>
              </a:rPr>
              <a:t>款明文規定</a:t>
            </a:r>
            <a:r>
              <a:rPr lang="zh-TW" altLang="en-US" dirty="0">
                <a:solidFill>
                  <a:prstClr val="black"/>
                </a:solidFill>
              </a:rPr>
              <a:t>輔導或管教學生是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教師的義務</a:t>
            </a:r>
            <a:r>
              <a:rPr lang="zh-TW" altLang="en-US" dirty="0" smtClean="0">
                <a:solidFill>
                  <a:prstClr val="black"/>
                </a:solidFill>
              </a:rPr>
              <a:t>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TW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prstClr val="black"/>
                </a:solidFill>
              </a:rPr>
              <a:t> </a:t>
            </a:r>
            <a:r>
              <a:rPr lang="en-US" altLang="zh-TW" sz="2000" dirty="0" smtClean="0">
                <a:solidFill>
                  <a:prstClr val="black"/>
                </a:solidFill>
              </a:rPr>
              <a:t> *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教師法第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</a:rPr>
              <a:t>17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負有輔導或管教學生，導引其適性發展，並培養其健全人格之義務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000" dirty="0" smtClean="0"/>
          </a:p>
          <a:p>
            <a:pPr lvl="0">
              <a:lnSpc>
                <a:spcPct val="150000"/>
              </a:lnSpc>
            </a:pPr>
            <a:r>
              <a:rPr lang="zh-TW" altLang="en-US" dirty="0" smtClean="0">
                <a:solidFill>
                  <a:prstClr val="black"/>
                </a:solidFill>
              </a:rPr>
              <a:t>何謂</a:t>
            </a:r>
            <a:r>
              <a:rPr lang="zh-TW" altLang="en-US" dirty="0">
                <a:solidFill>
                  <a:prstClr val="black"/>
                </a:solidFill>
              </a:rPr>
              <a:t>「管教」</a:t>
            </a:r>
            <a:r>
              <a:rPr lang="zh-TW" altLang="en-US" dirty="0" smtClean="0">
                <a:solidFill>
                  <a:prstClr val="black"/>
                </a:solidFill>
              </a:rPr>
              <a:t>？</a:t>
            </a:r>
            <a:r>
              <a:rPr lang="en-US" altLang="zh-TW" dirty="0" smtClean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參考</a:t>
            </a:r>
            <a:r>
              <a:rPr lang="zh-TW" altLang="en-US" dirty="0">
                <a:solidFill>
                  <a:prstClr val="black"/>
                </a:solidFill>
              </a:rPr>
              <a:t>「輔導管教注意事項」第</a:t>
            </a:r>
            <a:r>
              <a:rPr lang="en-US" altLang="zh-TW" dirty="0">
                <a:solidFill>
                  <a:prstClr val="black"/>
                </a:solidFill>
              </a:rPr>
              <a:t>4</a:t>
            </a:r>
            <a:r>
              <a:rPr lang="zh-TW" altLang="en-US" dirty="0">
                <a:solidFill>
                  <a:prstClr val="black"/>
                </a:solidFill>
              </a:rPr>
              <a:t>點第</a:t>
            </a:r>
            <a:r>
              <a:rPr lang="en-US" altLang="zh-TW" dirty="0">
                <a:solidFill>
                  <a:prstClr val="black"/>
                </a:solidFill>
              </a:rPr>
              <a:t>3</a:t>
            </a:r>
            <a:r>
              <a:rPr lang="zh-TW" altLang="en-US" dirty="0">
                <a:solidFill>
                  <a:prstClr val="black"/>
                </a:solidFill>
              </a:rPr>
              <a:t>款，「管教」係對學生須</a:t>
            </a:r>
            <a:r>
              <a:rPr lang="zh-TW" altLang="en-US" dirty="0" smtClean="0">
                <a:solidFill>
                  <a:prstClr val="black"/>
                </a:solidFill>
              </a:rPr>
              <a:t>強化或</a:t>
            </a:r>
            <a:r>
              <a:rPr lang="zh-TW" altLang="en-US" dirty="0">
                <a:solidFill>
                  <a:prstClr val="black"/>
                </a:solidFill>
              </a:rPr>
              <a:t>導正之行為，所實施之各種有利或不利之集體或個別處置。教師在為管教措施時，則必須注意是否符合「輔導管教注意事項」第</a:t>
            </a:r>
            <a:r>
              <a:rPr lang="en-US" altLang="zh-TW" dirty="0">
                <a:solidFill>
                  <a:prstClr val="black"/>
                </a:solidFill>
              </a:rPr>
              <a:t>10</a:t>
            </a:r>
            <a:r>
              <a:rPr lang="zh-TW" altLang="en-US" dirty="0">
                <a:solidFill>
                  <a:prstClr val="black"/>
                </a:solidFill>
              </a:rPr>
              <a:t>點以下，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平等原則、比例原則</a:t>
            </a:r>
            <a:r>
              <a:rPr lang="zh-TW" altLang="en-US" dirty="0">
                <a:solidFill>
                  <a:prstClr val="black"/>
                </a:solidFill>
              </a:rPr>
              <a:t>、</a:t>
            </a:r>
            <a:r>
              <a:rPr lang="en-US" altLang="zh-TW" dirty="0">
                <a:solidFill>
                  <a:prstClr val="black"/>
                </a:solidFill>
              </a:rPr>
              <a:t>…</a:t>
            </a:r>
            <a:r>
              <a:rPr lang="zh-TW" altLang="en-US" dirty="0">
                <a:solidFill>
                  <a:prstClr val="black"/>
                </a:solidFill>
              </a:rPr>
              <a:t>等規定，並且應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審酌個別學生的情狀</a:t>
            </a:r>
            <a:r>
              <a:rPr lang="zh-TW" altLang="en-US" dirty="0">
                <a:solidFill>
                  <a:prstClr val="black"/>
                </a:solidFill>
              </a:rPr>
              <a:t>，進而達到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輔導管教的目的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88" y="0"/>
            <a:ext cx="10515600" cy="1325563"/>
          </a:xfrm>
        </p:spPr>
        <p:txBody>
          <a:bodyPr/>
          <a:lstStyle/>
          <a:p>
            <a:pPr marL="1117600" indent="-1117600">
              <a:defRPr/>
            </a:pP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輔導管教工作的基本法律觀念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240145" y="1258529"/>
            <a:ext cx="11784707" cy="5295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合法性　原則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應受一般法律原則之拘束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</a:rPr>
              <a:t>行政程序法第</a:t>
            </a:r>
            <a:r>
              <a:rPr lang="en-US" altLang="zh-TW" dirty="0">
                <a:latin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</a:rPr>
              <a:t>條參照）</a:t>
            </a:r>
            <a:endParaRPr lang="zh-TW" altLang="en-US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明確性　原則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內容應明確。</a:t>
            </a:r>
            <a:r>
              <a:rPr lang="zh-TW" altLang="en-US" dirty="0" smtClean="0">
                <a:latin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</a:rPr>
              <a:t>行政程序法第</a:t>
            </a:r>
            <a:r>
              <a:rPr lang="en-US" altLang="zh-TW" dirty="0">
                <a:latin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</a:rPr>
              <a:t>條</a:t>
            </a:r>
            <a:r>
              <a:rPr lang="zh-TW" altLang="en-US" dirty="0">
                <a:latin typeface="標楷體" panose="03000509000000000000" pitchFamily="65" charset="-120"/>
              </a:rPr>
              <a:t>參照</a:t>
            </a:r>
            <a:r>
              <a:rPr lang="zh-TW" altLang="en-US" dirty="0" smtClean="0">
                <a:latin typeface="標楷體" panose="03000509000000000000" pitchFamily="65" charset="-120"/>
              </a:rPr>
              <a:t>）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　等　原則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行政自我拘束原則，有前例應援例。禁止恣意原則，亦即，非有正當理由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，禁止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差別待遇。</a:t>
            </a:r>
            <a:r>
              <a:rPr lang="zh-TW" altLang="en-US" dirty="0" smtClean="0">
                <a:latin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</a:rPr>
              <a:t>行政程序法第</a:t>
            </a:r>
            <a:r>
              <a:rPr lang="en-US" altLang="zh-TW" dirty="0">
                <a:latin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</a:rPr>
              <a:t>條</a:t>
            </a:r>
            <a:r>
              <a:rPr lang="zh-TW" altLang="en-US" dirty="0">
                <a:latin typeface="標楷體" panose="03000509000000000000" pitchFamily="65" charset="-120"/>
              </a:rPr>
              <a:t>參照</a:t>
            </a:r>
            <a:r>
              <a:rPr lang="zh-TW" altLang="en-US" dirty="0" smtClean="0">
                <a:latin typeface="標楷體" panose="03000509000000000000" pitchFamily="65" charset="-120"/>
              </a:rPr>
              <a:t>）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有效性　原則：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採取之方法有助於目的之達成。</a:t>
            </a:r>
            <a:r>
              <a:rPr lang="zh-TW" altLang="en-US" dirty="0" smtClean="0">
                <a:latin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</a:rPr>
              <a:t>行政程序法第</a:t>
            </a:r>
            <a:r>
              <a:rPr lang="en-US" altLang="zh-TW" dirty="0">
                <a:latin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</a:rPr>
              <a:t>條第</a:t>
            </a:r>
            <a:r>
              <a:rPr lang="en-US" altLang="zh-TW" dirty="0">
                <a:latin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</a:rPr>
              <a:t>項</a:t>
            </a:r>
            <a:r>
              <a:rPr lang="zh-TW" altLang="en-US" dirty="0">
                <a:latin typeface="標楷體" panose="03000509000000000000" pitchFamily="65" charset="-120"/>
              </a:rPr>
              <a:t>參照</a:t>
            </a:r>
            <a:r>
              <a:rPr lang="zh-TW" altLang="en-US" dirty="0" smtClean="0">
                <a:latin typeface="標楷體" panose="03000509000000000000" pitchFamily="65" charset="-120"/>
              </a:rPr>
              <a:t>）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最小侵害原則：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有多種同樣能達成目的之方法時，應選擇對學生權益損害最少者。</a:t>
            </a:r>
            <a:r>
              <a:rPr lang="zh-TW" altLang="en-US" dirty="0" smtClean="0">
                <a:latin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</a:rPr>
              <a:t>行政程序法第</a:t>
            </a:r>
            <a:r>
              <a:rPr lang="en-US" altLang="zh-TW" dirty="0">
                <a:latin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</a:rPr>
              <a:t>條第</a:t>
            </a:r>
            <a:r>
              <a:rPr lang="en-US" altLang="zh-TW" dirty="0">
                <a:latin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</a:rPr>
              <a:t>項</a:t>
            </a:r>
            <a:r>
              <a:rPr lang="zh-TW" altLang="en-US" dirty="0">
                <a:latin typeface="標楷體" panose="03000509000000000000" pitchFamily="65" charset="-120"/>
              </a:rPr>
              <a:t>參照</a:t>
            </a:r>
            <a:r>
              <a:rPr lang="zh-TW" altLang="en-US" dirty="0" smtClean="0">
                <a:latin typeface="標楷體" panose="03000509000000000000" pitchFamily="65" charset="-120"/>
              </a:rPr>
              <a:t>）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衡　平　原則：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採取之方法所造成之損害不得與欲達成目的之利益顯失均衡。（法諺：不可用大炮打小鳥） </a:t>
            </a:r>
            <a:r>
              <a:rPr lang="zh-TW" altLang="en-US" dirty="0">
                <a:latin typeface="標楷體" panose="03000509000000000000" pitchFamily="65" charset="-120"/>
              </a:rPr>
              <a:t>（行政程序法第</a:t>
            </a:r>
            <a:r>
              <a:rPr lang="en-US" altLang="zh-TW" dirty="0">
                <a:latin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</a:rPr>
              <a:t>條第</a:t>
            </a:r>
            <a:r>
              <a:rPr lang="en-US" altLang="zh-TW" dirty="0">
                <a:latin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</a:rPr>
              <a:t>項</a:t>
            </a:r>
            <a:r>
              <a:rPr lang="zh-TW" altLang="en-US" dirty="0">
                <a:latin typeface="標楷體" panose="03000509000000000000" pitchFamily="65" charset="-120"/>
              </a:rPr>
              <a:t>參照</a:t>
            </a:r>
            <a:r>
              <a:rPr lang="zh-TW" altLang="en-US" dirty="0" smtClean="0">
                <a:latin typeface="標楷體" panose="03000509000000000000" pitchFamily="65" charset="-120"/>
              </a:rPr>
              <a:t>）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61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處罰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effectLst/>
              </a:rPr>
              <a:t>「輔導管教注意事項」第</a:t>
            </a:r>
            <a:r>
              <a:rPr lang="en-US" altLang="zh-TW" dirty="0" smtClean="0">
                <a:effectLst/>
              </a:rPr>
              <a:t>4</a:t>
            </a:r>
            <a:r>
              <a:rPr lang="zh-TW" altLang="en-US" dirty="0" smtClean="0">
                <a:effectLst/>
              </a:rPr>
              <a:t>點第</a:t>
            </a:r>
            <a:r>
              <a:rPr lang="en-US" altLang="zh-TW" dirty="0" smtClean="0">
                <a:effectLst/>
              </a:rPr>
              <a:t>4</a:t>
            </a:r>
            <a:r>
              <a:rPr lang="zh-TW" altLang="en-US" dirty="0" smtClean="0">
                <a:effectLst/>
              </a:rPr>
              <a:t>款則有明文規定，可分成「合法妥當」的處罰，以及「違法」或「不當」的處罰。</a:t>
            </a:r>
            <a:endParaRPr lang="en-US" altLang="zh-TW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effectLst/>
              </a:rPr>
              <a:t>所謂合法妥當的處罰，指教師於教育過程中，為減少學生不當或違規行為，對學生所實施之各種合法妥當的不利處置。</a:t>
            </a:r>
            <a:endParaRPr lang="en-US" altLang="zh-TW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effectLst/>
              </a:rPr>
              <a:t>違法之處罰包括體罰、誹謗、公然侮辱、恐嚇及身心虐待等。總而言之，處罰可分成合法適當之處罰以及違法、不當之處罰。違法之處罰，除了注意事項表一所列的三種類型體罰外，還包括其他如誹謗、公然侮辱、恐嚇及身心虐待等違法處罰。</a:t>
            </a:r>
          </a:p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9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平衡的校園法治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93817"/>
            <a:ext cx="10515600" cy="3683145"/>
          </a:xfrm>
        </p:spPr>
        <p:txBody>
          <a:bodyPr/>
          <a:lstStyle/>
          <a:p>
            <a:r>
              <a:rPr lang="zh-TW" altLang="en-US" dirty="0" smtClean="0"/>
              <a:t>輔導管教</a:t>
            </a:r>
            <a:r>
              <a:rPr lang="zh-TW" altLang="en-US" dirty="0"/>
              <a:t>，</a:t>
            </a:r>
            <a:r>
              <a:rPr lang="zh-TW" altLang="en-US" dirty="0" smtClean="0"/>
              <a:t>維護學生受教權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教學自主，保障自身的權益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65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807" y="2535430"/>
            <a:ext cx="10741891" cy="1684289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358360" y="2470573"/>
            <a:ext cx="3073042" cy="2400132"/>
            <a:chOff x="424538" y="-20254"/>
            <a:chExt cx="3073042" cy="2400132"/>
          </a:xfrm>
        </p:grpSpPr>
        <p:sp>
          <p:nvSpPr>
            <p:cNvPr id="6" name="矩形 5"/>
            <p:cNvSpPr/>
            <p:nvPr/>
          </p:nvSpPr>
          <p:spPr>
            <a:xfrm>
              <a:off x="932688" y="856488"/>
              <a:ext cx="2564892" cy="15233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p3d/>
          </p:spPr>
        </p:sp>
        <p:sp>
          <p:nvSpPr>
            <p:cNvPr id="7" name="矩形 6"/>
            <p:cNvSpPr/>
            <p:nvPr/>
          </p:nvSpPr>
          <p:spPr>
            <a:xfrm>
              <a:off x="424538" y="-20254"/>
              <a:ext cx="2564892" cy="15233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177800" rIns="0" bIns="190500" numCol="1" spcCol="1270" anchor="ctr" anchorCtr="0">
              <a:noAutofit/>
            </a:bodyPr>
            <a:lstStyle/>
            <a:p>
              <a:pPr marL="0" marR="0" lvl="0" indent="0" algn="ctr" defTabSz="2222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平等原則</a:t>
              </a:r>
              <a:endPara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975073" y="2771705"/>
            <a:ext cx="4118579" cy="2564299"/>
            <a:chOff x="3886200" y="313012"/>
            <a:chExt cx="4118579" cy="2564299"/>
          </a:xfrm>
        </p:grpSpPr>
        <p:sp>
          <p:nvSpPr>
            <p:cNvPr id="9" name="矩形 8"/>
            <p:cNvSpPr/>
            <p:nvPr/>
          </p:nvSpPr>
          <p:spPr>
            <a:xfrm>
              <a:off x="3886200" y="1353921"/>
              <a:ext cx="3031236" cy="15233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p3d/>
          </p:spPr>
        </p:sp>
        <p:sp>
          <p:nvSpPr>
            <p:cNvPr id="10" name="矩形 9"/>
            <p:cNvSpPr/>
            <p:nvPr/>
          </p:nvSpPr>
          <p:spPr>
            <a:xfrm>
              <a:off x="4973543" y="313012"/>
              <a:ext cx="3031236" cy="15233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177800" rIns="0" bIns="190500" numCol="1" spcCol="1270" anchor="ctr" anchorCtr="0">
              <a:noAutofit/>
            </a:bodyPr>
            <a:lstStyle/>
            <a:p>
              <a:pPr marL="0" marR="0" lvl="0" indent="0" algn="ctr" defTabSz="2222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 </a:t>
              </a:r>
              <a:r>
                <a:rPr kumimoji="0" lang="zh-TW" altLang="en-US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比例原則</a:t>
              </a:r>
              <a:endPara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960299" y="1560140"/>
            <a:ext cx="6326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教 育 目 的</a:t>
            </a:r>
            <a:endParaRPr lang="zh-TW" alt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87027" y="4167887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dirty="0" smtClean="0">
                <a:solidFill>
                  <a:srgbClr val="0000CC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正當法律程序原則</a:t>
            </a:r>
            <a:endParaRPr kumimoji="1" lang="zh-TW" altLang="en-US" sz="4000" dirty="0">
              <a:solidFill>
                <a:srgbClr val="0000CC"/>
              </a:solidFill>
              <a:latin typeface="華康中圓體" pitchFamily="49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6256" y="5274760"/>
            <a:ext cx="7973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標楷體" panose="03000509000000000000" pitchFamily="65" charset="-120"/>
              </a:rPr>
              <a:t>考量學生個別差異</a:t>
            </a:r>
            <a:endParaRPr kumimoji="1" lang="zh-TW" altLang="en-US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華康中圓體" pitchFamily="49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522" y="501926"/>
            <a:ext cx="903269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dirty="0">
                <a:latin typeface="+mj-lt"/>
                <a:ea typeface="+mj-ea"/>
                <a:cs typeface="+mj-cs"/>
              </a:rPr>
              <a:t>如何</a:t>
            </a:r>
            <a:r>
              <a:rPr lang="zh-TW" altLang="en-US" sz="4400" dirty="0" smtClean="0">
                <a:latin typeface="+mj-lt"/>
                <a:ea typeface="+mj-ea"/>
                <a:cs typeface="+mj-cs"/>
              </a:rPr>
              <a:t>判斷管教</a:t>
            </a:r>
            <a:r>
              <a:rPr lang="zh-TW" altLang="en-US" sz="44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、處罰</a:t>
            </a:r>
            <a:r>
              <a:rPr lang="zh-TW" altLang="en-US" sz="4400" dirty="0" smtClean="0">
                <a:latin typeface="+mj-lt"/>
                <a:ea typeface="+mj-ea"/>
                <a:cs typeface="+mj-cs"/>
              </a:rPr>
              <a:t>之</a:t>
            </a:r>
            <a:r>
              <a:rPr lang="zh-TW" altLang="en-US" sz="4400" dirty="0">
                <a:latin typeface="+mj-lt"/>
                <a:ea typeface="+mj-ea"/>
                <a:cs typeface="+mj-cs"/>
              </a:rPr>
              <a:t>合理界限</a:t>
            </a:r>
            <a:r>
              <a:rPr lang="en-US" altLang="zh-TW" sz="4400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10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946" y="0"/>
            <a:ext cx="10515600" cy="872548"/>
          </a:xfrm>
        </p:spPr>
        <p:txBody>
          <a:bodyPr>
            <a:normAutofit/>
          </a:bodyPr>
          <a:lstStyle/>
          <a:p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教師之一般管教措施</a:t>
            </a:r>
            <a:r>
              <a:rPr lang="zh-TW" altLang="zh-TW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教師得採取下列一般管教措施：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832" y="733567"/>
            <a:ext cx="11314545" cy="5622783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zh-TW" altLang="zh-TW" sz="22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一）適當之正向管教措施（參照附表二）。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（二）口頭糾正。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（三）調整座位。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（四）要求口頭道歉或書面自省。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（五）列入日常生活表現紀錄。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（六）通知監護權人，協請處理。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（七）要求完成未完成之作業或工作。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（八）適當增加作業或工作。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（九）要求課餘從事可達成管教目的之公共服務（如學生破壞環境清潔，罰其打掃環境）。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（十）取消參加正式課程以外之活動。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（十一）經監護權人同意後，留置學生於課後輔導或參加輔導課程。</a:t>
            </a:r>
            <a: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TW" altLang="zh-TW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（十二）要求靜坐反省。</a:t>
            </a:r>
            <a:r>
              <a:rPr lang="en-US" altLang="zh-TW" sz="2200" kern="100" dirty="0"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latin typeface="Times New Roman" panose="02020603050405020304" pitchFamily="18" charset="0"/>
              </a:rPr>
            </a:br>
            <a:r>
              <a:rPr lang="zh-TW" altLang="zh-TW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（十三）要求站立反省。但每次不得超過一堂課，每日累計不得超過兩小時。</a:t>
            </a:r>
            <a:r>
              <a:rPr lang="en-US" altLang="zh-TW" sz="2200" kern="100" dirty="0"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latin typeface="Times New Roman" panose="02020603050405020304" pitchFamily="18" charset="0"/>
              </a:rPr>
            </a:br>
            <a:r>
              <a:rPr lang="zh-TW" altLang="zh-TW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（十四）在教學場所一隅，暫時讓學生與其他同學保持適當距離，並以兩堂課為限。</a:t>
            </a:r>
            <a:r>
              <a:rPr lang="en-US" altLang="zh-TW" sz="2200" kern="100" dirty="0"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latin typeface="Times New Roman" panose="02020603050405020304" pitchFamily="18" charset="0"/>
              </a:rPr>
            </a:br>
            <a:r>
              <a:rPr lang="zh-TW" altLang="zh-TW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（十五）經其他教師同意，於行為當日，暫時轉送其他班級學習。</a:t>
            </a:r>
            <a:r>
              <a:rPr lang="en-US" altLang="zh-TW" sz="2200" kern="100" dirty="0">
                <a:latin typeface="Times New Roman" panose="02020603050405020304" pitchFamily="18" charset="0"/>
              </a:rPr>
              <a:t> </a:t>
            </a:r>
            <a:br>
              <a:rPr lang="en-US" altLang="zh-TW" sz="2200" kern="100" dirty="0">
                <a:latin typeface="Times New Roman" panose="02020603050405020304" pitchFamily="18" charset="0"/>
              </a:rPr>
            </a:br>
            <a:r>
              <a:rPr lang="zh-TW" altLang="zh-TW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（十六）依該校學生獎懲規定及法定程序，予以書面懲處。</a:t>
            </a:r>
            <a:r>
              <a:rPr lang="en-US" altLang="zh-TW" sz="2200" kern="100" dirty="0">
                <a:latin typeface="Times New Roman" panose="02020603050405020304" pitchFamily="18" charset="0"/>
              </a:rPr>
              <a:t> 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934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8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思考</a:t>
            </a:r>
            <a:r>
              <a:rPr lang="zh-TW" altLang="en-US" dirty="0"/>
              <a:t>：</a:t>
            </a:r>
            <a:r>
              <a:rPr lang="zh-TW" altLang="en-US" dirty="0" smtClean="0"/>
              <a:t>課堂上，有學生擾亂秩序的情形，教師可以請學生罰站嗎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5110" y="3419781"/>
            <a:ext cx="9308690" cy="3119131"/>
          </a:xfrm>
        </p:spPr>
        <p:txBody>
          <a:bodyPr/>
          <a:lstStyle/>
          <a:p>
            <a:r>
              <a:rPr lang="zh-TW" altLang="en-US" dirty="0" smtClean="0"/>
              <a:t>站多久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站哪裏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合法妥適的處罰</a:t>
            </a:r>
            <a:r>
              <a:rPr lang="zh-TW" altLang="en-US" dirty="0" smtClean="0"/>
              <a:t>是被允許的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6187" y="2277910"/>
            <a:ext cx="10515600" cy="2500568"/>
          </a:xfrm>
        </p:spPr>
        <p:txBody>
          <a:bodyPr/>
          <a:lstStyle/>
          <a:p>
            <a:r>
              <a:rPr lang="zh-TW" altLang="en-US" dirty="0"/>
              <a:t>教師基於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專業上判斷</a:t>
            </a:r>
            <a:r>
              <a:rPr lang="zh-TW" altLang="en-US" dirty="0"/>
              <a:t>，得自主為之，但卻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不得逾越必要程度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r>
              <a:rPr lang="zh-TW" altLang="en-US" dirty="0" smtClean="0"/>
              <a:t>符合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正當法律程序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48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處罰的正當法律程序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14168"/>
            <a:ext cx="10515600" cy="484218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「輔導管教注意事項」</a:t>
            </a:r>
            <a:r>
              <a:rPr lang="zh-TW" altLang="en-US" sz="2400" dirty="0" smtClean="0">
                <a:solidFill>
                  <a:prstClr val="black"/>
                </a:solidFill>
              </a:rPr>
              <a:t>第</a:t>
            </a:r>
            <a:r>
              <a:rPr lang="en-US" altLang="zh-TW" sz="2400" dirty="0" smtClean="0">
                <a:solidFill>
                  <a:prstClr val="black"/>
                </a:solidFill>
              </a:rPr>
              <a:t>15</a:t>
            </a:r>
            <a:r>
              <a:rPr lang="zh-TW" altLang="en-US" sz="2400" dirty="0" smtClean="0">
                <a:solidFill>
                  <a:prstClr val="black"/>
                </a:solidFill>
              </a:rPr>
              <a:t>點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或教師處罰學生，應視情況適度給予學生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陳述意見之機會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了解其行為動機與目的等重要情狀，並適當說明處罰所針對之違規行為、實施處罰之理由及處罰之手段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對於教師之處罰措施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提出異議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，教師認為有理由者，得斟酌情形，調整所執行之處罰措施，必要時得將學生移請學務處（訓導處）或輔導處（室）處置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應依學生或其監護權人之請求，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說明處罰過程及理由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1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處罰的正當法律程序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prstClr val="black"/>
                </a:solidFill>
              </a:rPr>
              <a:t>「輔導管教注意事項」第</a:t>
            </a:r>
            <a:r>
              <a:rPr lang="en-US" altLang="zh-TW" dirty="0">
                <a:solidFill>
                  <a:prstClr val="black"/>
                </a:solidFill>
              </a:rPr>
              <a:t>15</a:t>
            </a:r>
            <a:r>
              <a:rPr lang="zh-TW" altLang="en-US" dirty="0">
                <a:solidFill>
                  <a:prstClr val="black"/>
                </a:solidFill>
              </a:rPr>
              <a:t>點</a:t>
            </a:r>
            <a:endParaRPr lang="en-US" altLang="zh-TW" dirty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陳述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學校或教師處罰學生，應視情況適度給予學生陳述意見之機會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了解其行為動機與目的等重要情狀，並適當說明處罰所針對之違規行為、實施處罰之理由及處罰之手段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抗辯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學生對於教師之處罰措施提出異議，教師認為有理由者，得斟酌情形，調整所執行之處罰措施，必要時得將學生移請學務處（訓導處）或輔導處（室）處置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答覆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教師應依學生或其監護權人之請求，說明處罰過程及理由。</a:t>
            </a:r>
          </a:p>
        </p:txBody>
      </p:sp>
    </p:spTree>
    <p:extLst>
      <p:ext uri="{BB962C8B-B14F-4D97-AF65-F5344CB8AC3E}">
        <p14:creationId xmlns:p14="http://schemas.microsoft.com/office/powerpoint/2010/main" val="37937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64388"/>
              </p:ext>
            </p:extLst>
          </p:nvPr>
        </p:nvGraphicFramePr>
        <p:xfrm>
          <a:off x="690716" y="1163638"/>
          <a:ext cx="10449232" cy="5192712"/>
        </p:xfrm>
        <a:graphic>
          <a:graphicData uri="http://schemas.openxmlformats.org/drawingml/2006/table">
            <a:tbl>
              <a:tblPr/>
              <a:tblGrid>
                <a:gridCol w="3513532"/>
                <a:gridCol w="69357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正向管教措施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例示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164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與學生溝通時，先以「同理心」技巧了解學生，也讓學生覺得被了解後，再給予指正、建議。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「你的好朋友找你打電玩，你似乎很難拒絕；但是，如果繼續用太多時間玩電玩，你也知道會有很多問題發生。怎麼辦？讓老師和同學一起來幫助你。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「老師了解你受委屈、很生氣，所以你忍不住罵出三字經；但是，罵完三字經，對你自己、對別人有沒有好處？還是帶來更多麻煩？」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60070" y="294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lt"/>
                <a:ea typeface="+mj-ea"/>
                <a:cs typeface="+mj-cs"/>
              </a:rPr>
              <a:t>適當之正向管教措施</a:t>
            </a:r>
          </a:p>
        </p:txBody>
      </p:sp>
    </p:spTree>
    <p:extLst>
      <p:ext uri="{BB962C8B-B14F-4D97-AF65-F5344CB8AC3E}">
        <p14:creationId xmlns:p14="http://schemas.microsoft.com/office/powerpoint/2010/main" val="39254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0070" y="294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lt"/>
                <a:ea typeface="+mj-ea"/>
                <a:cs typeface="+mj-cs"/>
              </a:rPr>
              <a:t>適當之正向管教措施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06638"/>
              </p:ext>
            </p:extLst>
          </p:nvPr>
        </p:nvGraphicFramePr>
        <p:xfrm>
          <a:off x="324094" y="1268362"/>
          <a:ext cx="11631931" cy="4906298"/>
        </p:xfrm>
        <a:graphic>
          <a:graphicData uri="http://schemas.openxmlformats.org/drawingml/2006/table">
            <a:tbl>
              <a:tblPr/>
              <a:tblGrid>
                <a:gridCol w="3910468"/>
                <a:gridCol w="7721463"/>
              </a:tblGrid>
              <a:tr h="854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正向管教措施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514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除具體協助學生了解不能做某種不好行為及其原因外，也要具體引導學生去做出某種良好行為，並且具體說明原因或引導孩子去討論要做這種好行為的原因，並且，當他表現該行為時，明確地對他表現這種行為加以稱讚。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「當你要講話時，請你注意場合與發言程序。」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「如果在老師講課時，每個同學都可以任意講話，你認為這樣好嗎？有什麼壞處？相反地，如果大家都能不隨便講話，則有什麼好處、壞處呢？」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「○○同學要講話時，會先舉手問老師，很有禮貌；○○同學，在老師一開始上課，就不再講話，會很認真地看著老師，讓老師很高興，很想好好教給你們最好的！」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「我們要出國交流，對方國家很重視禮節與服裝儀容，並且要求整齊，請同學剪好頭髮。」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「我們要出國交流，對方要求短髮、整齊，如果我們不按照對方的要求，後果是什麼，我們要怎麼做比較好？是入境隨俗？或不再去交流？各有何優缺點？什麼樣的決定比較好？」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0070" y="294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lt"/>
                <a:ea typeface="+mj-ea"/>
                <a:cs typeface="+mj-cs"/>
              </a:rPr>
              <a:t>適當之正向管教措施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36" y="1320618"/>
            <a:ext cx="10779157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0070" y="294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lt"/>
                <a:ea typeface="+mj-ea"/>
                <a:cs typeface="+mj-cs"/>
              </a:rPr>
              <a:t>適當之正向管教措施</a:t>
            </a:r>
          </a:p>
        </p:txBody>
      </p:sp>
      <p:graphicFrame>
        <p:nvGraphicFramePr>
          <p:cNvPr id="6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084074"/>
              </p:ext>
            </p:extLst>
          </p:nvPr>
        </p:nvGraphicFramePr>
        <p:xfrm>
          <a:off x="1007499" y="1277835"/>
          <a:ext cx="10692888" cy="4759171"/>
        </p:xfrm>
        <a:graphic>
          <a:graphicData uri="http://schemas.openxmlformats.org/drawingml/2006/table">
            <a:tbl>
              <a:tblPr/>
              <a:tblGrid>
                <a:gridCol w="3503333"/>
                <a:gridCol w="7189555"/>
              </a:tblGrid>
              <a:tr h="66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正向管教措施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2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用詢問句啟發學生去思考行為的後果（對自己或對他人的短期與長期好處與壞處），以增加學生對行為的自我控制能力；並給予學生抉擇權，用詢問句與稱讚來鼓勵學生做出理性的抉擇，以鼓勵學生的自主管理。</a:t>
                      </a:r>
                      <a:endParaRPr kumimoji="0" 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81013" algn="l"/>
                          <a:tab pos="1228725" algn="l"/>
                        </a:tabLst>
                      </a:pPr>
                      <a:r>
                        <a:rPr kumimoji="0" 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「你可以繼續每天打電玩打到半夜；但對你的身體、功課以及你和爸媽的關係有什麼壞處？如果你能節制與安排玩電玩的時間，對你有什麼好處？」</a:t>
                      </a:r>
                      <a:endParaRPr kumimoji="0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81013" algn="l"/>
                          <a:tab pos="1228725" algn="l"/>
                        </a:tabLst>
                      </a:pPr>
                      <a:r>
                        <a:rPr kumimoji="0" 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「玩電玩有什麼好處？這些好處是不是用其他的活動或做其他事情可以取代？」</a:t>
                      </a:r>
                      <a:endParaRPr kumimoji="0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81013" algn="l"/>
                          <a:tab pos="1228725" algn="l"/>
                        </a:tabLst>
                      </a:pPr>
                      <a:r>
                        <a:rPr kumimoji="0" 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想想看，玩電玩一時的好處、壞處；更長遠的好處、壞處，你如何決定？老師可以協助你一起思考與規劃，作出對自己、對別人都較好的決定。但最重要的，你自己要想清楚，做好決定，並負責任；老師相信你，也期待你做出最有智慧的決定。」</a:t>
                      </a:r>
                      <a:endParaRPr kumimoji="0" 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6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基本觀念</a:t>
            </a:r>
            <a:endParaRPr lang="zh-TW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學生之未成年人身份，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zh-TW" altLang="en-US" dirty="0" smtClean="0"/>
              <a:t>了學生的法律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行為能力</a:t>
            </a:r>
            <a:r>
              <a:rPr lang="zh-TW" altLang="en-US" dirty="0" smtClean="0"/>
              <a:t>，但並未剝奪其享受權利負擔義務之資格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就健康權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、自由權、</a:t>
            </a:r>
            <a:r>
              <a:rPr lang="zh-TW" altLang="en-US" dirty="0" smtClean="0"/>
              <a:t>隱私權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、財產權</a:t>
            </a:r>
            <a:r>
              <a:rPr lang="zh-TW" altLang="en-US" dirty="0" smtClean="0"/>
              <a:t>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一般基本人權</a:t>
            </a:r>
            <a:r>
              <a:rPr lang="zh-TW" altLang="en-US" dirty="0" smtClean="0"/>
              <a:t>的部分，係屬於法律所保障之人格權，並不會因為學生未成年人的身份，而影響其受法律保障之資格與地位</a:t>
            </a:r>
          </a:p>
        </p:txBody>
      </p:sp>
    </p:spTree>
    <p:extLst>
      <p:ext uri="{BB962C8B-B14F-4D97-AF65-F5344CB8AC3E}">
        <p14:creationId xmlns:p14="http://schemas.microsoft.com/office/powerpoint/2010/main" val="33155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0070" y="294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lt"/>
                <a:ea typeface="+mj-ea"/>
                <a:cs typeface="+mj-cs"/>
              </a:rPr>
              <a:t>適當之正向管教措施</a:t>
            </a:r>
          </a:p>
        </p:txBody>
      </p:sp>
      <p:graphicFrame>
        <p:nvGraphicFramePr>
          <p:cNvPr id="6" name="Group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26871"/>
              </p:ext>
            </p:extLst>
          </p:nvPr>
        </p:nvGraphicFramePr>
        <p:xfrm>
          <a:off x="871435" y="1288024"/>
          <a:ext cx="11064926" cy="4886633"/>
        </p:xfrm>
        <a:graphic>
          <a:graphicData uri="http://schemas.openxmlformats.org/drawingml/2006/table">
            <a:tbl>
              <a:tblPr/>
              <a:tblGrid>
                <a:gridCol w="3432419"/>
                <a:gridCol w="7632507"/>
              </a:tblGrid>
              <a:tr h="803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正向管教措施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33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注意孩子所做事情的多元面向，在對負向行為給予指正前，可先對正向行為給予稱讚，以促進師生正向關係，可增加學生對負向行為的改變動機。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關於你大聲叫罵同學、罵學校這件事，老師可以了解到你對同學、學校很關心，這是很好的，以後你還要繼續關心同學！但是，你的方法是不當的，可能會傷害別人，可能會使別人討厭你，也會違反校規，是不是可以改換別的方法來表達你的關心或你的生氣？」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「關於你亂貼海報這件事，老師了解你想表達你的意見，這是很好的，你也很有創意；但是，你不依規定貼海報，可能會使校園凌亂，而且也違規了；是否可用別的方法來表達意見與創意而不違規？」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0070" y="294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lt"/>
                <a:ea typeface="+mj-ea"/>
                <a:cs typeface="+mj-cs"/>
              </a:rPr>
              <a:t>適當之正向管教措施</a:t>
            </a:r>
          </a:p>
        </p:txBody>
      </p:sp>
      <p:graphicFrame>
        <p:nvGraphicFramePr>
          <p:cNvPr id="6" name="Group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53298"/>
              </p:ext>
            </p:extLst>
          </p:nvPr>
        </p:nvGraphicFramePr>
        <p:xfrm>
          <a:off x="920596" y="1446161"/>
          <a:ext cx="10897778" cy="4464050"/>
        </p:xfrm>
        <a:graphic>
          <a:graphicData uri="http://schemas.openxmlformats.org/drawingml/2006/table">
            <a:tbl>
              <a:tblPr/>
              <a:tblGrid>
                <a:gridCol w="4414210"/>
                <a:gridCol w="6483568"/>
              </a:tblGrid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正向管教措施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67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針對不對的行為或不好的行為加以糾正；但也要具體告訴學生是「某行為不好或不對」，不是「孩子整個人不好」。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「你生氣時容易出手打同學，對自己、對同學都不好；但老師並不認為你整個人都不好，老師了解你有時也會幫一些人的忙；希望你發揮會替別人著想、幫忙別人的優點，以後不再打人。」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784435"/>
              </p:ext>
            </p:extLst>
          </p:nvPr>
        </p:nvGraphicFramePr>
        <p:xfrm>
          <a:off x="267854" y="221672"/>
          <a:ext cx="11480800" cy="5375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4654"/>
                <a:gridCol w="6336146"/>
              </a:tblGrid>
              <a:tr h="69072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違法處罰之類型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違法處罰之行為態樣例示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1237147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一、教師親自對學生身體施加強制力之體罰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例如毆打、鞭打、打耳光、打手心、打臀部或責打身體其他部位等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1434442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二、教師責令學生自己或第三者對學生身體施加強制力之體罰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例如</a:t>
                      </a:r>
                      <a:r>
                        <a:rPr lang="zh-TW" sz="2000" kern="100" dirty="0">
                          <a:effectLst/>
                        </a:rPr>
                        <a:t>命學生自打耳光或互打耳光等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1262631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三、責令學生採取特定身體動作之體罰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例如交互蹲跳、半蹲、罰跪、蛙跳</a:t>
                      </a:r>
                      <a:r>
                        <a:rPr lang="zh-TW" sz="2000" kern="100" dirty="0">
                          <a:effectLst/>
                        </a:rPr>
                        <a:t>、</a:t>
                      </a:r>
                      <a:r>
                        <a:rPr lang="zh-TW" sz="2000" kern="0" dirty="0">
                          <a:effectLst/>
                        </a:rPr>
                        <a:t>兔跳、學鴨子走路、提水桶過肩、單腳支撐地面或其他類似之身體動作等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750619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四、體罰以外之違法處罰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例如誹謗、公然</a:t>
                      </a:r>
                      <a:r>
                        <a:rPr lang="zh-TW" sz="2000" kern="100" dirty="0">
                          <a:effectLst/>
                        </a:rPr>
                        <a:t>侮辱、恐嚇、身心虐待、罰款、非暫時保管之沒收或沒入學生物品等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44946" y="5777499"/>
            <a:ext cx="1129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本表僅屬舉例說明之性質，其未列入之情形，符合法定要件（基於處罰之目的、使學生身體客觀上受到痛苦或身心受到侵害等要件）者，仍為違法處罰。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1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體罰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75071"/>
            <a:ext cx="10515600" cy="53018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教育基本法第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條第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項則明文禁止體罰。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>
                <a:effectLst/>
              </a:rPr>
              <a:t>教育部「學校訂定教師輔導與管教學生辦法注意事項」第</a:t>
            </a:r>
            <a:r>
              <a:rPr lang="en-US" altLang="zh-TW" dirty="0" smtClean="0">
                <a:effectLst/>
              </a:rPr>
              <a:t>4</a:t>
            </a:r>
            <a:r>
              <a:rPr lang="zh-TW" altLang="en-US" dirty="0" smtClean="0">
                <a:effectLst/>
              </a:rPr>
              <a:t>點第</a:t>
            </a:r>
            <a:r>
              <a:rPr lang="en-US" altLang="zh-TW" dirty="0" smtClean="0">
                <a:effectLst/>
              </a:rPr>
              <a:t>5</a:t>
            </a:r>
            <a:r>
              <a:rPr lang="zh-TW" altLang="en-US" dirty="0" smtClean="0">
                <a:effectLst/>
              </a:rPr>
              <a:t>款：「體罰係指教師於教育過程中，基於處罰之目的，親自、責令學生自己或第三者對學生身體施加強制力，或責令學生採取特定身體動作，使學生身體客觀上受到痛苦或身心受到侵害之行為。」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2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291" y="365125"/>
            <a:ext cx="10873509" cy="24057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教師懷疑學生帶了違禁物到學校來，可以搜查學生書包嗎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1127" y="2261419"/>
            <a:ext cx="10762673" cy="3915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什麼是違禁物？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搜查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檢查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個別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全體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没收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保管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8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32919" y="2370906"/>
            <a:ext cx="6526162" cy="1325563"/>
          </a:xfrm>
        </p:spPr>
        <p:txBody>
          <a:bodyPr/>
          <a:lstStyle/>
          <a:p>
            <a:r>
              <a:rPr lang="zh-TW" altLang="en-US" dirty="0" smtClean="0"/>
              <a:t>學生可以帶手機到校嗎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17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35396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維護教學秩序及學習活動</a:t>
            </a:r>
            <a:r>
              <a:rPr lang="zh-TW" altLang="en-US" sz="3600" dirty="0"/>
              <a:t>所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必要的範圍</a:t>
            </a:r>
            <a:r>
              <a:rPr lang="zh-TW" altLang="en-US" sz="3600" dirty="0"/>
              <a:t>內，以符合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比例原則</a:t>
            </a:r>
            <a:r>
              <a:rPr lang="zh-TW" altLang="en-US" sz="3600" dirty="0"/>
              <a:t>的方式，適當地限制或禁止學生使用手機、數位相機或錄音機等電子裝置</a:t>
            </a:r>
            <a:r>
              <a:rPr lang="zh-TW" altLang="en-US" sz="3600" dirty="0" smtClean="0"/>
              <a:t>，應無</a:t>
            </a:r>
            <a:r>
              <a:rPr lang="zh-TW" altLang="en-US" sz="3600" dirty="0"/>
              <a:t>疑義。</a:t>
            </a:r>
          </a:p>
        </p:txBody>
      </p:sp>
    </p:spTree>
    <p:extLst>
      <p:ext uri="{BB962C8B-B14F-4D97-AF65-F5344CB8AC3E}">
        <p14:creationId xmlns:p14="http://schemas.microsoft.com/office/powerpoint/2010/main" val="42174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2265" y="2547886"/>
            <a:ext cx="9190703" cy="1325563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學生在課堂上可以用手機拍老師嗎？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46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14169"/>
            <a:ext cx="10515600" cy="46627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老師</a:t>
            </a:r>
            <a:r>
              <a:rPr lang="zh-TW" altLang="en-US" dirty="0"/>
              <a:t>教授某一學科的過程，就是透過演說、肢體、書寫等方式，將該學科領域中的觀念、思想表達出來，使學生能夠吸收理解，當然屬於創作，而受到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著作權法之保障</a:t>
            </a:r>
            <a:r>
              <a:rPr lang="zh-TW" altLang="en-US" dirty="0"/>
              <a:t>。因此如果學生有意使用照相、錄音或錄影記錄授課的內容，即是重製老師的創作，於法必須得到老師的同意，否則老師可以主張著作權法第</a:t>
            </a:r>
            <a:r>
              <a:rPr lang="en-US" altLang="zh-TW" dirty="0"/>
              <a:t>84</a:t>
            </a:r>
            <a:r>
              <a:rPr lang="zh-TW" altLang="en-US" dirty="0"/>
              <a:t>條至第</a:t>
            </a:r>
            <a:r>
              <a:rPr lang="en-US" altLang="zh-TW" dirty="0"/>
              <a:t>90</a:t>
            </a:r>
            <a:r>
              <a:rPr lang="zh-TW" altLang="en-US" dirty="0"/>
              <a:t>條之</a:t>
            </a:r>
            <a:r>
              <a:rPr lang="en-US" altLang="zh-TW" dirty="0"/>
              <a:t>3</a:t>
            </a:r>
            <a:r>
              <a:rPr lang="zh-TW" altLang="en-US" dirty="0"/>
              <a:t>所規定的民事損害賠償責任，以及同法第</a:t>
            </a:r>
            <a:r>
              <a:rPr lang="en-US" altLang="zh-TW" dirty="0"/>
              <a:t>91</a:t>
            </a:r>
            <a:r>
              <a:rPr lang="zh-TW" altLang="en-US" dirty="0"/>
              <a:t>條第</a:t>
            </a:r>
            <a:r>
              <a:rPr lang="en-US" altLang="zh-TW" dirty="0"/>
              <a:t>1</a:t>
            </a:r>
            <a:r>
              <a:rPr lang="zh-TW" altLang="en-US" dirty="0"/>
              <a:t>項擅自重製他人著作的刑事責任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454979"/>
            <a:ext cx="5734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/>
                <a:solidFill>
                  <a:schemeClr val="accent5">
                    <a:lumMod val="50000"/>
                  </a:schemeClr>
                </a:solidFill>
              </a:rPr>
              <a:t>情況一：針對授課內容</a:t>
            </a:r>
          </a:p>
        </p:txBody>
      </p:sp>
    </p:spTree>
    <p:extLst>
      <p:ext uri="{BB962C8B-B14F-4D97-AF65-F5344CB8AC3E}">
        <p14:creationId xmlns:p14="http://schemas.microsoft.com/office/powerpoint/2010/main" val="6156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至於針對</a:t>
            </a:r>
            <a:r>
              <a:rPr lang="zh-TW" altLang="en-US" dirty="0"/>
              <a:t>同學或老師的私人活動任意加以記錄，顯然有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合理期待個人的隱私</a:t>
            </a:r>
            <a:r>
              <a:rPr lang="zh-TW" altLang="en-US" dirty="0"/>
              <a:t>應該受到保護，將涉及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民法隱私權、肖像權</a:t>
            </a:r>
            <a:r>
              <a:rPr lang="zh-TW" altLang="en-US" dirty="0" smtClean="0"/>
              <a:t>的</a:t>
            </a:r>
            <a:r>
              <a:rPr lang="zh-TW" altLang="en-US" dirty="0"/>
              <a:t>侵害及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刑法第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315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條之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妨害秘密罪</a:t>
            </a:r>
            <a:r>
              <a:rPr lang="zh-TW" altLang="en-US" dirty="0"/>
              <a:t>等問題，決不可等閒視之，學校老師一旦發現該等情形，應適時地提醒學生注意並加以制止，以避免隨之衍生的法律責任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8651" y="527879"/>
            <a:ext cx="8494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b="1" dirty="0">
                <a:ln/>
                <a:solidFill>
                  <a:schemeClr val="accent5">
                    <a:lumMod val="50000"/>
                  </a:schemeClr>
                </a:solidFill>
              </a:rPr>
              <a:t>情況二：針對老師（或同學）的私人活動</a:t>
            </a:r>
          </a:p>
        </p:txBody>
      </p:sp>
    </p:spTree>
    <p:extLst>
      <p:ext uri="{BB962C8B-B14F-4D97-AF65-F5344CB8AC3E}">
        <p14:creationId xmlns:p14="http://schemas.microsoft.com/office/powerpoint/2010/main" val="9112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教師有哪些權利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0103" y="1145309"/>
            <a:ext cx="11307097" cy="555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憲法上的</a:t>
            </a: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權利</a:t>
            </a: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zh-TW" altLang="en-US" dirty="0" smtClean="0"/>
              <a:t>憲法第</a:t>
            </a:r>
            <a:r>
              <a:rPr lang="en-US" altLang="zh-TW" dirty="0" smtClean="0"/>
              <a:t>11</a:t>
            </a:r>
            <a:r>
              <a:rPr lang="zh-TW" altLang="en-US" dirty="0" smtClean="0"/>
              <a:t>條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 dirty="0" smtClean="0">
                <a:solidFill>
                  <a:schemeClr val="tx2">
                    <a:satMod val="130000"/>
                  </a:schemeClr>
                </a:solidFill>
              </a:rPr>
              <a:t>    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教師的教育自由</a:t>
            </a:r>
          </a:p>
          <a:p>
            <a:pPr lvl="1"/>
            <a:r>
              <a:rPr lang="zh-TW" altLang="en-US" sz="2000" dirty="0"/>
              <a:t>憲法未明文規定，</a:t>
            </a:r>
            <a:r>
              <a:rPr lang="zh-TW" altLang="en-US" sz="2000" dirty="0" smtClean="0"/>
              <a:t>但一般認為可由</a:t>
            </a:r>
            <a:r>
              <a:rPr lang="en-US" altLang="zh-TW" sz="2000" dirty="0" smtClean="0"/>
              <a:t>11</a:t>
            </a:r>
            <a:r>
              <a:rPr lang="zh-TW" altLang="en-US" sz="2000" dirty="0" smtClean="0"/>
              <a:t>推導而出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國家</a:t>
            </a:r>
            <a:r>
              <a:rPr lang="zh-TW" altLang="en-US" sz="2000" dirty="0"/>
              <a:t>對其之限制應符合憲法第</a:t>
            </a:r>
            <a:r>
              <a:rPr lang="en-US" altLang="zh-TW" sz="2000" dirty="0"/>
              <a:t>23</a:t>
            </a:r>
            <a:r>
              <a:rPr lang="zh-TW" altLang="en-US" sz="2000" dirty="0"/>
              <a:t>條之憲法保留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457200" lvl="1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教師法上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的</a:t>
            </a: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權利</a:t>
            </a: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教師法第</a:t>
            </a: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</a:rPr>
              <a:t>16</a:t>
            </a: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條</a:t>
            </a: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n-US" altLang="zh-TW" dirty="0" smtClean="0">
              <a:solidFill>
                <a:srgbClr val="44546A">
                  <a:satMod val="130000"/>
                </a:srgbClr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學校教學及行政事項提供興革意見。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享有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待遇、福利、退休、撫卹、資遣、保險等權利及保障。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在職進修、研究及學術交流活動。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教師組織，並參與其他依法令規定所舉辦之活動。</a:t>
            </a:r>
          </a:p>
          <a:p>
            <a:pPr marL="0" indent="0">
              <a:lnSpc>
                <a:spcPts val="2800"/>
              </a:lnSpc>
              <a:buNone/>
            </a:pP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對機關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或學校有關其個人之措施，認為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違法不當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致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損權益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者，得依法提出申訴。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之教學及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對學生之輔導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依法令及學校章則享有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專業自主</a:t>
            </a:r>
          </a:p>
        </p:txBody>
      </p:sp>
    </p:spTree>
    <p:extLst>
      <p:ext uri="{BB962C8B-B14F-4D97-AF65-F5344CB8AC3E}">
        <p14:creationId xmlns:p14="http://schemas.microsoft.com/office/powerpoint/2010/main" val="2778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6354" y="1386348"/>
            <a:ext cx="10515600" cy="49700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如果</a:t>
            </a:r>
            <a:r>
              <a:rPr lang="zh-TW" altLang="en-US" dirty="0"/>
              <a:t>是針對學校公開的活動加以記錄，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原則上</a:t>
            </a:r>
            <a:r>
              <a:rPr lang="zh-TW" altLang="en-US" dirty="0"/>
              <a:t>無法合理期待個人隱私應該受到保護（即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不具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隱私的合理期待性</a:t>
            </a:r>
            <a:r>
              <a:rPr lang="zh-TW" altLang="en-US" dirty="0"/>
              <a:t>），尚不至於侵害被紀錄者的隱私權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不過</a:t>
            </a:r>
            <a:r>
              <a:rPr lang="zh-TW" altLang="en-US" dirty="0"/>
              <a:t>，因為這些活動內容同時涵蓋了學生或</a:t>
            </a:r>
            <a:r>
              <a:rPr lang="zh-TW" altLang="en-US" dirty="0" smtClean="0"/>
              <a:t>老師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個人的肖像或聲音</a:t>
            </a:r>
            <a:r>
              <a:rPr lang="zh-TW" altLang="en-US" dirty="0"/>
              <a:t>語言，在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不當使用</a:t>
            </a:r>
            <a:r>
              <a:rPr lang="zh-TW" altLang="en-US" dirty="0"/>
              <a:t>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情節重大</a:t>
            </a:r>
            <a:r>
              <a:rPr lang="zh-TW" altLang="en-US" dirty="0"/>
              <a:t>的情形下，仍然有侵害肖像或聲音語言等特殊人格權之虞，可以對侵害者主張民法第</a:t>
            </a:r>
            <a:r>
              <a:rPr lang="en-US" altLang="zh-TW" dirty="0"/>
              <a:t>195</a:t>
            </a:r>
            <a:r>
              <a:rPr lang="zh-TW" altLang="en-US" dirty="0"/>
              <a:t>條第</a:t>
            </a:r>
            <a:r>
              <a:rPr lang="en-US" altLang="zh-TW" dirty="0"/>
              <a:t>1</a:t>
            </a:r>
            <a:r>
              <a:rPr lang="zh-TW" altLang="en-US" dirty="0"/>
              <a:t>項之非財產上之損害賠償責任，值得加以注意。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69925" y="518046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情況三：針對學校的公開活動</a:t>
            </a:r>
            <a:endParaRPr lang="zh-TW" altLang="en-US" sz="36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327355"/>
            <a:ext cx="10515600" cy="49554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 smtClean="0"/>
              <a:t>體罰</a:t>
            </a:r>
            <a:r>
              <a:rPr lang="zh-TW" altLang="zh-TW" dirty="0"/>
              <a:t>乃現行教育法規所明令禁止之不法行為，學生加以拍攝記錄，如同社會上常見有人拍攝交通違規或犯罪事件過程的情形一般，此</a:t>
            </a:r>
            <a:r>
              <a:rPr lang="zh-TW" altLang="zh-TW" dirty="0" smtClean="0"/>
              <a:t>舉可以</a:t>
            </a:r>
            <a:r>
              <a:rPr lang="zh-TW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作為證明的方法以釐清責任</a:t>
            </a:r>
            <a:r>
              <a:rPr lang="zh-TW" altLang="zh-TW" dirty="0"/>
              <a:t>，加上更不是專以被紀錄者的肖像或聲音語言為</a:t>
            </a:r>
            <a:r>
              <a:rPr lang="zh-TW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主要目的</a:t>
            </a:r>
            <a:r>
              <a:rPr lang="zh-TW" altLang="zh-TW" dirty="0"/>
              <a:t>，很難說已構成侵害肖像或聲音語言等人格權的重大情節，應無阻止學生拍攝或事後要求刪除紀錄</a:t>
            </a:r>
            <a:r>
              <a:rPr lang="zh-TW" altLang="zh-TW" dirty="0" smtClean="0"/>
              <a:t>的</a:t>
            </a:r>
            <a:r>
              <a:rPr lang="zh-TW" altLang="en-US" dirty="0" smtClean="0"/>
              <a:t>權利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綜上</a:t>
            </a:r>
            <a:r>
              <a:rPr lang="zh-TW" altLang="zh-TW" dirty="0" smtClean="0"/>
              <a:t>，</a:t>
            </a:r>
            <a:r>
              <a:rPr lang="zh-TW" altLang="zh-TW" dirty="0"/>
              <a:t>縱使老師可以透過著作權及教學自主權等角度，合理地限制學生不當錄影或拍照的使用，然而一旦老師本身的行為已經涉及違法時，就不能再以上述理由來限制或禁止。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2224" y="32109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情況四：針對不當體罰的過程</a:t>
            </a:r>
            <a:endParaRPr lang="zh-TW" altLang="en-US" sz="36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dirty="0"/>
              <a:t>限制或禁止學生使用</a:t>
            </a:r>
            <a:r>
              <a:rPr lang="zh-TW" altLang="en-US" dirty="0"/>
              <a:t>手機</a:t>
            </a:r>
            <a:r>
              <a:rPr lang="zh-TW" altLang="zh-TW" dirty="0"/>
              <a:t>時，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首重比例原則之掌握</a:t>
            </a:r>
            <a:r>
              <a:rPr lang="zh-TW" altLang="zh-TW" dirty="0"/>
              <a:t>，亦即必需視違反情節的輕重，採取適當且能合於目的的方式為之，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不宜一律均採取最嚴格的方式來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對待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 smtClean="0"/>
              <a:t>例如</a:t>
            </a:r>
            <a:r>
              <a:rPr lang="zh-TW" altLang="zh-TW" dirty="0"/>
              <a:t>，學生在沒有惡意的情況下，未及注意拍攝老師授課或者同學私人活動，老師發現時可以委婉地提醒、勸誡，要求學生應該徵得本人的</a:t>
            </a:r>
            <a:r>
              <a:rPr lang="zh-TW" altLang="zh-TW" dirty="0" smtClean="0"/>
              <a:t>同意。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4226" y="33092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建議處理方式</a:t>
            </a:r>
            <a:endParaRPr lang="zh-TW" altLang="en-US" sz="36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若</a:t>
            </a:r>
            <a:r>
              <a:rPr lang="zh-TW" altLang="zh-TW" dirty="0"/>
              <a:t>學生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屢勸不聽</a:t>
            </a:r>
            <a:r>
              <a:rPr lang="zh-TW" altLang="zh-TW" dirty="0"/>
              <a:t>，老師才需要進一步考慮施以適當的輔導管教及維護教學秩序之措施，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要求學生刪除</a:t>
            </a:r>
            <a:r>
              <a:rPr lang="zh-TW" altLang="zh-TW" dirty="0"/>
              <a:t>拍攝內容、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關閉電源</a:t>
            </a:r>
            <a:r>
              <a:rPr lang="zh-TW" altLang="zh-TW" dirty="0"/>
              <a:t>或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暫時保管至下課或活動結束後</a:t>
            </a:r>
            <a:r>
              <a:rPr lang="zh-TW" altLang="zh-TW" dirty="0"/>
              <a:t>等等，以防止侵害繼續發生。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4226" y="33092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建議處理方式</a:t>
            </a:r>
            <a:endParaRPr lang="zh-TW" altLang="en-US" sz="36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2328" y="1189702"/>
            <a:ext cx="10515600" cy="5842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 smtClean="0"/>
              <a:t>特別</a:t>
            </a:r>
            <a:r>
              <a:rPr lang="zh-TW" altLang="zh-TW" dirty="0"/>
              <a:t>值得一提的是，由於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逕自刪除</a:t>
            </a:r>
            <a:r>
              <a:rPr lang="zh-TW" altLang="zh-TW" dirty="0"/>
              <a:t>拍攝內容，可能會涉及處分或毀損學生家長的私人財物，極易衍生侵權的法律問題，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切勿一時心急強行為之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此外</a:t>
            </a:r>
            <a:r>
              <a:rPr lang="zh-TW" altLang="zh-TW" dirty="0"/>
              <a:t>，如果老師本身自己也是被拍攝（侵害）的對象，為避免球員兼裁判可能引發的爭執，建議宜通知學務或輔導老師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等第三人介入處理</a:t>
            </a:r>
            <a:r>
              <a:rPr lang="zh-TW" altLang="zh-TW" dirty="0"/>
              <a:t>，以免造成師生的對立衝突。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4226" y="33092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建議處理方式</a:t>
            </a:r>
            <a:endParaRPr lang="zh-TW" altLang="en-US" sz="36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這件是關於教師未善盡輔導管教學生的義務，而被判有期徒刑的刑事判決</a:t>
            </a:r>
            <a:r>
              <a:rPr lang="zh-TW" altLang="en-US" dirty="0" smtClean="0">
                <a:latin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本事件的發生，起因於該校四樓面向操場的窗戶，因為已安裝十餘年，有部分安全維護欄固定的不鏽鋼釘已經鬆脫。由於該校未作檢修、更新或其他補強的工作，在八十三年十一月左右，某楊姓</a:t>
            </a:r>
            <a:r>
              <a:rPr lang="zh-TW" altLang="en-US" dirty="0" smtClean="0">
                <a:latin typeface="標楷體" panose="03000509000000000000" pitchFamily="65" charset="-120"/>
              </a:rPr>
              <a:t>學生利用</a:t>
            </a:r>
            <a:r>
              <a:rPr lang="zh-TW" altLang="en-US" dirty="0">
                <a:latin typeface="標楷體" panose="03000509000000000000" pitchFamily="65" charset="-120"/>
              </a:rPr>
              <a:t>午休時間補作早上未作完清潔工作之際，因正好倚靠在安全維護欄上擦拭窗戶，該安全維護欄承受不住學生的重量，部分鋼釘遂鬆脫，致使無鋼釘固定的安全維護欄的一邊向外傾斜，楊姓學生反應不及，身體向後仰，隨之墜落一樓地面而死亡。 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97777" y="461793"/>
            <a:ext cx="1132553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 lv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南門國中的案例（臺灣高等法院八十六年上更字第一二二號）</a:t>
            </a:r>
          </a:p>
        </p:txBody>
      </p:sp>
    </p:spTree>
    <p:extLst>
      <p:ext uri="{BB962C8B-B14F-4D97-AF65-F5344CB8AC3E}">
        <p14:creationId xmlns:p14="http://schemas.microsoft.com/office/powerpoint/2010/main" val="2587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62116"/>
            <a:ext cx="10515600" cy="5714847"/>
          </a:xfrm>
        </p:spPr>
        <p:txBody>
          <a:bodyPr/>
          <a:lstStyle/>
          <a:p>
            <a:pPr marL="403225" lvl="1" indent="0" fontAlgn="base">
              <a:lnSpc>
                <a:spcPct val="150000"/>
              </a:lnSpc>
              <a:spcBef>
                <a:spcPts val="550"/>
              </a:spcBef>
              <a:spcAft>
                <a:spcPct val="0"/>
              </a:spcAft>
              <a:buClr>
                <a:srgbClr val="3891A7"/>
              </a:buClr>
              <a:buNone/>
            </a:pPr>
            <a:r>
              <a:rPr lang="zh-TW" altLang="en-US" sz="2800" dirty="0" smtClean="0">
                <a:solidFill>
                  <a:prstClr val="black"/>
                </a:solidFill>
                <a:latin typeface="+mn-ea"/>
              </a:rPr>
              <a:t>檢察官偵查後，依業務過失致死罪嫌分別對該校校長、總務主任、事務組長及導師提起公訴</a:t>
            </a:r>
            <a:endParaRPr lang="en-US" altLang="zh-TW" sz="2800" dirty="0" smtClean="0">
              <a:solidFill>
                <a:prstClr val="black"/>
              </a:solidFill>
              <a:latin typeface="+mn-ea"/>
            </a:endParaRPr>
          </a:p>
          <a:p>
            <a:pPr marL="639763" lvl="1" indent="-236538" fontAlgn="base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3891A7"/>
              </a:buClr>
              <a:buFont typeface="Verdana" panose="020B0604030504040204" pitchFamily="34" charset="0"/>
              <a:buChar char="◦"/>
            </a:pPr>
            <a:endParaRPr lang="en-US" altLang="zh-TW" dirty="0" smtClean="0">
              <a:solidFill>
                <a:prstClr val="black"/>
              </a:solidFill>
              <a:latin typeface="Constantia"/>
              <a:ea typeface="標楷體" panose="03000509000000000000" pitchFamily="65" charset="-120"/>
            </a:endParaRPr>
          </a:p>
          <a:p>
            <a:pPr marL="639763" lvl="1" indent="-236538" fontAlgn="base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3891A7"/>
              </a:buClr>
              <a:buFont typeface="Verdana" panose="020B0604030504040204" pitchFamily="34" charset="0"/>
              <a:buChar char="◦"/>
            </a:pPr>
            <a:endParaRPr lang="zh-TW" altLang="en-US" dirty="0">
              <a:solidFill>
                <a:prstClr val="black"/>
              </a:solidFill>
              <a:latin typeface="Constantia"/>
              <a:ea typeface="標楷體" panose="03000509000000000000" pitchFamily="65" charset="-120"/>
            </a:endParaRPr>
          </a:p>
          <a:p>
            <a:pPr marL="365125" lvl="0" indent="-282575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</a:rPr>
              <a:t>法院判決：</a:t>
            </a:r>
            <a:endParaRPr lang="en-US" altLang="zh-TW" dirty="0" smtClean="0">
              <a:solidFill>
                <a:prstClr val="black"/>
              </a:solidFill>
              <a:latin typeface="Constantia"/>
              <a:ea typeface="標楷體" panose="03000509000000000000" pitchFamily="65" charset="-120"/>
            </a:endParaRPr>
          </a:p>
          <a:p>
            <a:pPr marL="8255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endParaRPr lang="zh-TW" altLang="en-US" dirty="0">
              <a:solidFill>
                <a:prstClr val="black"/>
              </a:solidFill>
              <a:latin typeface="Constantia"/>
              <a:ea typeface="標楷體" panose="03000509000000000000" pitchFamily="65" charset="-120"/>
            </a:endParaRPr>
          </a:p>
          <a:p>
            <a:pPr marL="639763" lvl="1" indent="-236538" fontAlgn="base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3891A7"/>
              </a:buClr>
              <a:buFont typeface="Verdana" panose="020B0604030504040204" pitchFamily="34" charset="0"/>
              <a:buChar char="◦"/>
            </a:pPr>
            <a:r>
              <a:rPr lang="zh-TW" altLang="en-US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</a:rPr>
              <a:t>總務</a:t>
            </a:r>
            <a:r>
              <a:rPr lang="zh-TW" altLang="en-US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</a:rPr>
              <a:t>主任、事務組長及導師：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標楷體" panose="03000509000000000000" pitchFamily="65" charset="-120"/>
              </a:rPr>
              <a:t>業務過失致人於死罪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9763" lvl="1" indent="-236538" fontAlgn="base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3891A7"/>
              </a:buClr>
              <a:buFont typeface="Verdana" panose="020B0604030504040204" pitchFamily="34" charset="0"/>
              <a:buChar char="◦"/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9763" lvl="1" indent="-236538" fontAlgn="base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3891A7"/>
              </a:buClr>
              <a:buFont typeface="Verdana" panose="020B0604030504040204" pitchFamily="34" charset="0"/>
              <a:buChar char="◦"/>
            </a:pPr>
            <a:r>
              <a:rPr lang="zh-TW" altLang="en-US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</a:rPr>
              <a:t>校長：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標楷體" panose="03000509000000000000" pitchFamily="65" charset="-120"/>
              </a:rPr>
              <a:t>無罪</a:t>
            </a:r>
            <a:r>
              <a:rPr lang="zh-TW" altLang="en-US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365125" lvl="0" indent="-282575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認定導師應該負責的主要理由，是導師明知該安全維護欄早有鋼釘鬆脫，因為有該班學生出面作證在事發一年多前，即有一固定的不鏽鋼釘鬆脫，學生並以棉線縛綁，該導師卻未告知學校總務人員維修；其次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法院認定導師平時未作好安全教育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，告知學生不可以站立於窗台上擦拭玻璃，且於楊姓學生補作清潔工作時，未在場導護，因而判決導師應負業務過失致人於死的罪責。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5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71664"/>
            <a:ext cx="10515600" cy="4351338"/>
          </a:xfrm>
        </p:spPr>
        <p:txBody>
          <a:bodyPr/>
          <a:lstStyle/>
          <a:p>
            <a:pPr marL="365125" lvl="0" indent="-282575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法院認定校長不負刑責的理由，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在於校長不必事必躬親，該事務屬於總務處的權責，導師既未申報送修，校長無從知悉督導所屬檢修。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況且，校長已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再三在行政會議中，指示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所屬應嚴格要求學生作整潔工作時，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不可有爬高或爬到窗外護欄的行為（此有行政會議紀錄可查），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則面對楊姓學生此一臨時突發性事件，校長實無從預見而加以防範。 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63445" y="2428257"/>
            <a:ext cx="966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4800" b="1" dirty="0">
                <a:solidFill>
                  <a:schemeClr val="tx2">
                    <a:satMod val="130000"/>
                  </a:schemeClr>
                </a:solidFill>
              </a:rPr>
              <a:t>由前開判決</a:t>
            </a:r>
            <a:r>
              <a:rPr lang="zh-TW" altLang="en-US" sz="4800" b="1" dirty="0" smtClean="0">
                <a:solidFill>
                  <a:schemeClr val="tx2">
                    <a:satMod val="130000"/>
                  </a:schemeClr>
                </a:solidFill>
              </a:rPr>
              <a:t>您得到</a:t>
            </a:r>
            <a:r>
              <a:rPr lang="zh-TW" altLang="en-US" sz="4800" b="1" dirty="0">
                <a:solidFill>
                  <a:schemeClr val="tx2">
                    <a:satMod val="130000"/>
                  </a:schemeClr>
                </a:solidFill>
              </a:rPr>
              <a:t>什麼啟發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059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8798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學生有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哪些權利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04361"/>
            <a:ext cx="10515600" cy="477260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44546A">
                    <a:satMod val="130000"/>
                  </a:srgbClr>
                </a:solidFill>
              </a:rPr>
              <a:t>憲法上的權利</a:t>
            </a:r>
            <a:r>
              <a:rPr lang="en-US" altLang="zh-TW" dirty="0">
                <a:solidFill>
                  <a:srgbClr val="44546A">
                    <a:satMod val="130000"/>
                  </a:srgbClr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憲法</a:t>
            </a:r>
            <a:r>
              <a:rPr lang="zh-TW" altLang="en-US" dirty="0" smtClean="0">
                <a:solidFill>
                  <a:prstClr val="black"/>
                </a:solidFill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</a:rPr>
              <a:t>21</a:t>
            </a:r>
            <a:r>
              <a:rPr lang="zh-TW" altLang="en-US" dirty="0">
                <a:solidFill>
                  <a:prstClr val="black"/>
                </a:solidFill>
              </a:rPr>
              <a:t>條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r>
              <a:rPr lang="zh-TW" altLang="en-US" dirty="0">
                <a:solidFill>
                  <a:srgbClr val="44546A">
                    <a:satMod val="130000"/>
                  </a:srgbClr>
                </a:solidFill>
              </a:rPr>
              <a:t/>
            </a:r>
            <a:br>
              <a:rPr lang="zh-TW" altLang="en-US" dirty="0">
                <a:solidFill>
                  <a:srgbClr val="44546A">
                    <a:satMod val="130000"/>
                  </a:srgbClr>
                </a:solidFill>
              </a:rPr>
            </a:b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受教權</a:t>
            </a:r>
            <a:endParaRPr lang="en-US" altLang="zh-TW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44546A">
                    <a:satMod val="130000"/>
                  </a:srgbClr>
                </a:solidFill>
              </a:rPr>
              <a:t>法律上</a:t>
            </a:r>
            <a:r>
              <a:rPr lang="zh-TW" altLang="en-US" dirty="0">
                <a:solidFill>
                  <a:srgbClr val="44546A">
                    <a:satMod val="130000"/>
                  </a:srgbClr>
                </a:solidFill>
              </a:rPr>
              <a:t>的</a:t>
            </a:r>
            <a:r>
              <a:rPr lang="zh-TW" altLang="en-US" dirty="0" smtClean="0">
                <a:solidFill>
                  <a:srgbClr val="44546A">
                    <a:satMod val="130000"/>
                  </a:srgbClr>
                </a:solidFill>
              </a:rPr>
              <a:t>權利</a:t>
            </a:r>
            <a:endParaRPr lang="en-US" altLang="zh-TW" dirty="0" smtClean="0">
              <a:solidFill>
                <a:srgbClr val="44546A">
                  <a:satMod val="130000"/>
                </a:srgbClr>
              </a:solidFill>
            </a:endParaRPr>
          </a:p>
          <a:p>
            <a:pPr marL="365125" lvl="0" indent="-282575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健康權 </a:t>
            </a:r>
            <a:endParaRPr lang="en-US" altLang="zh-TW" b="1" dirty="0" smtClean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125" lvl="0" indent="-282575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自由權</a:t>
            </a:r>
            <a:endParaRPr lang="en-US" altLang="zh-TW" b="1" dirty="0" smtClean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125" lvl="0" indent="-282575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財產權</a:t>
            </a:r>
            <a:endParaRPr lang="zh-TW" altLang="en-US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125" lvl="0" indent="-282575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</a:t>
            </a:r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</a:t>
            </a:r>
            <a:r>
              <a:rPr lang="en-US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應包含有自尊、隱私、姓名、肖像等</a:t>
            </a:r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權利</a:t>
            </a:r>
            <a:r>
              <a:rPr lang="en-US" altLang="zh-TW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87328" y="717756"/>
            <a:ext cx="5879691" cy="4955458"/>
          </a:xfrm>
        </p:spPr>
        <p:txBody>
          <a:bodyPr>
            <a:noAutofit/>
          </a:bodyPr>
          <a:lstStyle/>
          <a:p>
            <a:pPr marL="8255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 範 明 確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48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125" lvl="0" indent="-282575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endParaRPr lang="en-US" altLang="zh-TW" sz="48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55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諄 諄 教 悔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55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endParaRPr lang="en-US" altLang="zh-TW" sz="48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55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 下 記 錄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4920" y="897473"/>
            <a:ext cx="9902159" cy="39169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百　年　樹　人</a:t>
            </a:r>
            <a:r>
              <a:rPr lang="en-US" altLang="zh-TW" sz="8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莫　忘　初　衷</a:t>
            </a:r>
            <a:endParaRPr lang="zh-TW" altLang="en-US" sz="8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5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81548"/>
            <a:ext cx="10515600" cy="60914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健康權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9303" y="1936955"/>
            <a:ext cx="9554497" cy="39082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以現行「學校訂定教師輔導管教學生辦法注意事項」為例，其第</a:t>
            </a:r>
            <a:r>
              <a:rPr kumimoji="1"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22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條第</a:t>
            </a:r>
            <a:r>
              <a:rPr kumimoji="1"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項第</a:t>
            </a:r>
            <a:r>
              <a:rPr kumimoji="1"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13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款及第</a:t>
            </a:r>
            <a:r>
              <a:rPr kumimoji="1"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項即規定「要求站立反省，但每次不得超過一堂課，每日累計不得超過兩小時」、「</a:t>
            </a:r>
            <a:r>
              <a:rPr kumimoji="1"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學生反映經教師判斷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，或</a:t>
            </a:r>
            <a:r>
              <a:rPr kumimoji="1"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教師發現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，學生</a:t>
            </a:r>
            <a:r>
              <a:rPr kumimoji="1"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身體確有不適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，或確有</a:t>
            </a:r>
            <a:r>
              <a:rPr kumimoji="1"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上廁所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1"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生理日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等生理需求時，應</a:t>
            </a:r>
            <a:r>
              <a:rPr kumimoji="1" lang="zh-TW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調整管教方式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kumimoji="1" lang="zh-TW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停止處罰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」，即是將</a:t>
            </a: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學生健康列為最重要考量的規定</a:t>
            </a:r>
            <a:r>
              <a:rPr kumimoji="1"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6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自由權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3896" y="1825625"/>
            <a:ext cx="10409903" cy="4351338"/>
          </a:xfrm>
        </p:spPr>
        <p:txBody>
          <a:bodyPr/>
          <a:lstStyle/>
          <a:p>
            <a:pPr marL="914400" lvl="2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None/>
            </a:pPr>
            <a:r>
              <a:rPr kumimoji="1"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老師在進行輔導管教時難免對學生的行為舉動作出限制，但這</a:t>
            </a:r>
            <a:r>
              <a:rPr kumimoji="1" lang="zh-TW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種</a:t>
            </a:r>
            <a:r>
              <a:rPr kumimoji="1"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自由拘束</a:t>
            </a:r>
            <a:r>
              <a:rPr kumimoji="1"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是有一定界限</a:t>
            </a:r>
            <a:r>
              <a:rPr kumimoji="1"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。曾發生老師把學生鎖在教務處一整天，放學時忘了把學生放出來的烏龍事件。在刑法的層次上，因為老師欠缺故意，可能不會構成妨礙自由罪；但在民法的體系下，老師的疏失明顯構成民事上侵權行為，而應負起損害賠償責任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3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02057"/>
            <a:ext cx="10515600" cy="4624336"/>
          </a:xfrm>
        </p:spPr>
        <p:txBody>
          <a:bodyPr>
            <a:normAutofit lnSpcReduction="10000"/>
          </a:bodyPr>
          <a:lstStyle/>
          <a:p>
            <a:pPr lvl="2" eaLnBrk="1" hangingPunct="1">
              <a:lnSpc>
                <a:spcPct val="150000"/>
              </a:lnSpc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老師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沒有任何權利沒收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學生的任何一項私有財產。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2" indent="0" eaLnBrk="1" hangingPunct="1">
              <a:lnSpc>
                <a:spcPct val="150000"/>
              </a:lnSpc>
              <a:buNone/>
            </a:pP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eaLnBrk="1" hangingPunct="1">
              <a:lnSpc>
                <a:spcPct val="150000"/>
              </a:lnSpc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現行「學校訂定教師輔導與管教學生辦法注意事項」分別在第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條第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項第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8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款、第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21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條第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項規定不得侵害學生財產權，另在第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條第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項、第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項規定學校或老師得「暫時保管」學生物品之情形及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「暫時保管」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時之應注意事項，均在提醒老師們應尊重學生的財產權。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財產權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76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5841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人格</a:t>
            </a:r>
            <a:r>
              <a:rPr lang="zh-TW" altLang="en-US" dirty="0" smtClean="0"/>
              <a:t>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至少</a:t>
            </a:r>
            <a:r>
              <a:rPr lang="zh-TW" altLang="en-US" dirty="0"/>
              <a:t>包含有自尊、隱私</a:t>
            </a:r>
            <a:r>
              <a:rPr lang="zh-TW" altLang="en-US" dirty="0" smtClean="0"/>
              <a:t>、姓名</a:t>
            </a:r>
            <a:r>
              <a:rPr lang="zh-TW" altLang="en-US" dirty="0"/>
              <a:t>、</a:t>
            </a:r>
            <a:r>
              <a:rPr lang="zh-TW" altLang="en-US" dirty="0" smtClean="0"/>
              <a:t>肖像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595715"/>
            <a:ext cx="10515600" cy="3581247"/>
          </a:xfrm>
        </p:spPr>
        <p:txBody>
          <a:bodyPr/>
          <a:lstStyle/>
          <a:p>
            <a:pPr marL="914400" lvl="2" indent="0">
              <a:lnSpc>
                <a:spcPct val="150000"/>
              </a:lnSpc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學校</a:t>
            </a:r>
            <a:r>
              <a:rPr lang="zh-TW" altLang="en-US" sz="2800" dirty="0">
                <a:ea typeface="標楷體" panose="03000509000000000000" pitchFamily="65" charset="-120"/>
              </a:rPr>
              <a:t>教育應培養孩子有健全獨立的人格，但在老師施教的過程中有時會忽略對孩子人格的尊重，反而作了極度不良的示範。學生犯錯時，老師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訓示</a:t>
            </a:r>
            <a:r>
              <a:rPr lang="zh-TW" altLang="en-US" sz="2800" dirty="0"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「行為」</a:t>
            </a:r>
            <a:r>
              <a:rPr lang="zh-TW" altLang="en-US" sz="2800" dirty="0">
                <a:ea typeface="標楷體" panose="03000509000000000000" pitchFamily="65" charset="-120"/>
              </a:rPr>
              <a:t>不當，是輔導管教的實施，但老師</a:t>
            </a:r>
            <a:r>
              <a:rPr lang="zh-TW" altLang="en-US" sz="2800" dirty="0">
                <a:solidFill>
                  <a:srgbClr val="C00000"/>
                </a:solidFill>
                <a:ea typeface="標楷體" panose="03000509000000000000" pitchFamily="65" charset="-120"/>
              </a:rPr>
              <a:t>罵「學生」</a:t>
            </a:r>
            <a:r>
              <a:rPr lang="zh-TW" altLang="en-US" sz="2800" dirty="0">
                <a:ea typeface="標楷體" panose="03000509000000000000" pitchFamily="65" charset="-120"/>
              </a:rPr>
              <a:t>，則是不可以的。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66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3677</Words>
  <Application>Microsoft Office PowerPoint</Application>
  <PresentationFormat>寬螢幕</PresentationFormat>
  <Paragraphs>226</Paragraphs>
  <Slides>51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華康中圓體</vt:lpstr>
      <vt:lpstr>新細明體</vt:lpstr>
      <vt:lpstr>標楷體</vt:lpstr>
      <vt:lpstr>Arial</vt:lpstr>
      <vt:lpstr>Calibri</vt:lpstr>
      <vt:lpstr>Calibri Light</vt:lpstr>
      <vt:lpstr>Constantia</vt:lpstr>
      <vt:lpstr>Times New Roman</vt:lpstr>
      <vt:lpstr>Verdana</vt:lpstr>
      <vt:lpstr>Wingdings 2</vt:lpstr>
      <vt:lpstr>Office 佈景主題</vt:lpstr>
      <vt:lpstr>校園人權法治 實務與對話</vt:lpstr>
      <vt:lpstr>平衡的校園法治</vt:lpstr>
      <vt:lpstr>基本觀念</vt:lpstr>
      <vt:lpstr>教師有哪些權利</vt:lpstr>
      <vt:lpstr>學生有哪些權利</vt:lpstr>
      <vt:lpstr>健康權</vt:lpstr>
      <vt:lpstr>自由權</vt:lpstr>
      <vt:lpstr>財產權</vt:lpstr>
      <vt:lpstr>人格權 (至少包含有自尊、隱私、姓名、肖像)</vt:lpstr>
      <vt:lpstr>PowerPoint 簡報</vt:lpstr>
      <vt:lpstr>PowerPoint 簡報</vt:lpstr>
      <vt:lpstr>PowerPoint 簡報</vt:lpstr>
      <vt:lpstr>PowerPoint 簡報</vt:lpstr>
      <vt:lpstr>PowerPoint 簡報</vt:lpstr>
      <vt:lpstr>管教、處罰與體罰有何不同？</vt:lpstr>
      <vt:lpstr>PowerPoint 簡報</vt:lpstr>
      <vt:lpstr>管教</vt:lpstr>
      <vt:lpstr>輔導管教工作的基本法律觀念</vt:lpstr>
      <vt:lpstr>處罰</vt:lpstr>
      <vt:lpstr>PowerPoint 簡報</vt:lpstr>
      <vt:lpstr>教師之一般管教措施    教師得採取下列一般管教措施：</vt:lpstr>
      <vt:lpstr>思考：課堂上，有學生擾亂秩序的情形，教師可以請學生罰站嗎</vt:lpstr>
      <vt:lpstr>合法妥適的處罰是被允許的</vt:lpstr>
      <vt:lpstr>處罰的正當法律程序</vt:lpstr>
      <vt:lpstr>處罰的正當法律程序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體罰</vt:lpstr>
      <vt:lpstr>教師懷疑學生帶了違禁物到學校來，可以搜查學生書包嗎 </vt:lpstr>
      <vt:lpstr>學生可以帶手機到校嗎</vt:lpstr>
      <vt:lpstr>PowerPoint 簡報</vt:lpstr>
      <vt:lpstr>學生在課堂上可以用手機拍老師嗎？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校園人權法治 實務與對話</dc:title>
  <dc:creator>angel chuang</dc:creator>
  <cp:lastModifiedBy>angel chuang</cp:lastModifiedBy>
  <cp:revision>68</cp:revision>
  <dcterms:created xsi:type="dcterms:W3CDTF">2015-08-25T15:36:47Z</dcterms:created>
  <dcterms:modified xsi:type="dcterms:W3CDTF">2015-10-06T15:59:36Z</dcterms:modified>
</cp:coreProperties>
</file>